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ags/tag1.xml" ContentType="application/vnd.openxmlformats-officedocument.presentationml.tags+xml"/>
  <Override PartName="/ppt/notesSlides/notesSlide1.xml" ContentType="application/vnd.openxmlformats-officedocument.presentationml.notesSlide+xml"/>
  <Override PartName="/ppt/theme/themeOverride2.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1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17.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18.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0"/>
  </p:notesMasterIdLst>
  <p:sldIdLst>
    <p:sldId id="256" r:id="rId3"/>
    <p:sldId id="258" r:id="rId4"/>
    <p:sldId id="259" r:id="rId5"/>
    <p:sldId id="271" r:id="rId6"/>
    <p:sldId id="292" r:id="rId7"/>
    <p:sldId id="294" r:id="rId8"/>
    <p:sldId id="286" r:id="rId9"/>
    <p:sldId id="287" r:id="rId10"/>
    <p:sldId id="288" r:id="rId11"/>
    <p:sldId id="298" r:id="rId12"/>
    <p:sldId id="295" r:id="rId13"/>
    <p:sldId id="290" r:id="rId14"/>
    <p:sldId id="289" r:id="rId15"/>
    <p:sldId id="297" r:id="rId16"/>
    <p:sldId id="296" r:id="rId17"/>
    <p:sldId id="291" r:id="rId18"/>
    <p:sldId id="303" r:id="rId19"/>
    <p:sldId id="304" r:id="rId20"/>
    <p:sldId id="305" r:id="rId21"/>
    <p:sldId id="306" r:id="rId22"/>
    <p:sldId id="307" r:id="rId23"/>
    <p:sldId id="308" r:id="rId24"/>
    <p:sldId id="309" r:id="rId25"/>
    <p:sldId id="284" r:id="rId26"/>
    <p:sldId id="310" r:id="rId27"/>
    <p:sldId id="313" r:id="rId28"/>
    <p:sldId id="314" r:id="rId29"/>
    <p:sldId id="315" r:id="rId30"/>
    <p:sldId id="299" r:id="rId31"/>
    <p:sldId id="316" r:id="rId32"/>
    <p:sldId id="317" r:id="rId33"/>
    <p:sldId id="321" r:id="rId34"/>
    <p:sldId id="320" r:id="rId35"/>
    <p:sldId id="325" r:id="rId36"/>
    <p:sldId id="322" r:id="rId37"/>
    <p:sldId id="323" r:id="rId38"/>
    <p:sldId id="324"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3D54"/>
    <a:srgbClr val="3D5864"/>
    <a:srgbClr val="FFFFFF"/>
    <a:srgbClr val="E4E5E7"/>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93537" autoAdjust="0"/>
  </p:normalViewPr>
  <p:slideViewPr>
    <p:cSldViewPr snapToGrid="0">
      <p:cViewPr varScale="1">
        <p:scale>
          <a:sx n="106" d="100"/>
          <a:sy n="106" d="100"/>
        </p:scale>
        <p:origin x="19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649B7B-391A-4162-B344-CB5F372172BF}" type="datetimeFigureOut">
              <a:rPr lang="zh-CN" altLang="en-US" smtClean="0"/>
              <a:t>2018/6/19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6B9474-2E3E-49ED-8A1E-02FFF1D6CC35}" type="slidenum">
              <a:rPr lang="zh-CN" altLang="en-US" smtClean="0"/>
              <a:t>‹#›</a:t>
            </a:fld>
            <a:endParaRPr lang="zh-CN" altLang="en-US"/>
          </a:p>
        </p:txBody>
      </p:sp>
    </p:spTree>
    <p:extLst>
      <p:ext uri="{BB962C8B-B14F-4D97-AF65-F5344CB8AC3E}">
        <p14:creationId xmlns:p14="http://schemas.microsoft.com/office/powerpoint/2010/main" val="1765348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97584D-8746-4D72-BA3A-5A81C8B5466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82760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a:extLst>
              <a:ext uri="{FF2B5EF4-FFF2-40B4-BE49-F238E27FC236}">
                <a16:creationId xmlns:a16="http://schemas.microsoft.com/office/drawing/2014/main" id="{B2E306F1-BABB-4AD7-AB37-C061A49D62D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a:extLst>
              <a:ext uri="{FF2B5EF4-FFF2-40B4-BE49-F238E27FC236}">
                <a16:creationId xmlns:a16="http://schemas.microsoft.com/office/drawing/2014/main" id="{2C02862B-AAD5-4092-82B0-E803B3BE09B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模板来自于 </a:t>
            </a:r>
            <a:r>
              <a:rPr lang="en-US" altLang="zh-CN"/>
              <a:t>http://meihua.docer.com/</a:t>
            </a:r>
            <a:endParaRPr lang="zh-CN" altLang="en-US"/>
          </a:p>
        </p:txBody>
      </p:sp>
      <p:sp>
        <p:nvSpPr>
          <p:cNvPr id="4100" name="灯片编号占位符 3">
            <a:extLst>
              <a:ext uri="{FF2B5EF4-FFF2-40B4-BE49-F238E27FC236}">
                <a16:creationId xmlns:a16="http://schemas.microsoft.com/office/drawing/2014/main" id="{EAE95149-C3AE-4DFB-8AC9-8E1E60AA5A1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81F6061-2F4B-488E-8D92-3753CAD4AFB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4279291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97584D-8746-4D72-BA3A-5A81C8B5466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79662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a:extLst>
              <a:ext uri="{FF2B5EF4-FFF2-40B4-BE49-F238E27FC236}">
                <a16:creationId xmlns:a16="http://schemas.microsoft.com/office/drawing/2014/main" id="{B2E306F1-BABB-4AD7-AB37-C061A49D62D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a:extLst>
              <a:ext uri="{FF2B5EF4-FFF2-40B4-BE49-F238E27FC236}">
                <a16:creationId xmlns:a16="http://schemas.microsoft.com/office/drawing/2014/main" id="{2C02862B-AAD5-4092-82B0-E803B3BE09B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模板来自于 </a:t>
            </a:r>
            <a:r>
              <a:rPr lang="en-US" altLang="zh-CN"/>
              <a:t>http://meihua.docer.com/</a:t>
            </a:r>
            <a:endParaRPr lang="zh-CN" altLang="en-US"/>
          </a:p>
        </p:txBody>
      </p:sp>
      <p:sp>
        <p:nvSpPr>
          <p:cNvPr id="4100" name="灯片编号占位符 3">
            <a:extLst>
              <a:ext uri="{FF2B5EF4-FFF2-40B4-BE49-F238E27FC236}">
                <a16:creationId xmlns:a16="http://schemas.microsoft.com/office/drawing/2014/main" id="{EAE95149-C3AE-4DFB-8AC9-8E1E60AA5A1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81F6061-2F4B-488E-8D92-3753CAD4AFB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013655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97584D-8746-4D72-BA3A-5A81C8B5466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54854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a:extLst>
              <a:ext uri="{FF2B5EF4-FFF2-40B4-BE49-F238E27FC236}">
                <a16:creationId xmlns:a16="http://schemas.microsoft.com/office/drawing/2014/main" id="{B2E306F1-BABB-4AD7-AB37-C061A49D62D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a:extLst>
              <a:ext uri="{FF2B5EF4-FFF2-40B4-BE49-F238E27FC236}">
                <a16:creationId xmlns:a16="http://schemas.microsoft.com/office/drawing/2014/main" id="{2C02862B-AAD5-4092-82B0-E803B3BE09B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模板来自于 </a:t>
            </a:r>
            <a:r>
              <a:rPr lang="en-US" altLang="zh-CN"/>
              <a:t>http://meihua.docer.com/</a:t>
            </a:r>
            <a:endParaRPr lang="zh-CN" altLang="en-US"/>
          </a:p>
        </p:txBody>
      </p:sp>
      <p:sp>
        <p:nvSpPr>
          <p:cNvPr id="4100" name="灯片编号占位符 3">
            <a:extLst>
              <a:ext uri="{FF2B5EF4-FFF2-40B4-BE49-F238E27FC236}">
                <a16:creationId xmlns:a16="http://schemas.microsoft.com/office/drawing/2014/main" id="{EAE95149-C3AE-4DFB-8AC9-8E1E60AA5A1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81F6061-2F4B-488E-8D92-3753CAD4AFB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396352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97584D-8746-4D72-BA3A-5A81C8B5466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960945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a:extLst>
              <a:ext uri="{FF2B5EF4-FFF2-40B4-BE49-F238E27FC236}">
                <a16:creationId xmlns:a16="http://schemas.microsoft.com/office/drawing/2014/main" id="{B2E306F1-BABB-4AD7-AB37-C061A49D62D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a:extLst>
              <a:ext uri="{FF2B5EF4-FFF2-40B4-BE49-F238E27FC236}">
                <a16:creationId xmlns:a16="http://schemas.microsoft.com/office/drawing/2014/main" id="{2C02862B-AAD5-4092-82B0-E803B3BE09B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模板来自于 </a:t>
            </a:r>
            <a:r>
              <a:rPr lang="en-US" altLang="zh-CN"/>
              <a:t>http://meihua.docer.com/</a:t>
            </a:r>
            <a:endParaRPr lang="zh-CN" altLang="en-US"/>
          </a:p>
        </p:txBody>
      </p:sp>
      <p:sp>
        <p:nvSpPr>
          <p:cNvPr id="4100" name="灯片编号占位符 3">
            <a:extLst>
              <a:ext uri="{FF2B5EF4-FFF2-40B4-BE49-F238E27FC236}">
                <a16:creationId xmlns:a16="http://schemas.microsoft.com/office/drawing/2014/main" id="{EAE95149-C3AE-4DFB-8AC9-8E1E60AA5A1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81F6061-2F4B-488E-8D92-3753CAD4AFB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8640417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a:extLst>
              <a:ext uri="{FF2B5EF4-FFF2-40B4-BE49-F238E27FC236}">
                <a16:creationId xmlns:a16="http://schemas.microsoft.com/office/drawing/2014/main" id="{B2E306F1-BABB-4AD7-AB37-C061A49D62D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a:extLst>
              <a:ext uri="{FF2B5EF4-FFF2-40B4-BE49-F238E27FC236}">
                <a16:creationId xmlns:a16="http://schemas.microsoft.com/office/drawing/2014/main" id="{2C02862B-AAD5-4092-82B0-E803B3BE09B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模板来自于 </a:t>
            </a:r>
            <a:r>
              <a:rPr lang="en-US" altLang="zh-CN"/>
              <a:t>http://meihua.docer.com/</a:t>
            </a:r>
            <a:endParaRPr lang="zh-CN" altLang="en-US"/>
          </a:p>
        </p:txBody>
      </p:sp>
      <p:sp>
        <p:nvSpPr>
          <p:cNvPr id="4100" name="灯片编号占位符 3">
            <a:extLst>
              <a:ext uri="{FF2B5EF4-FFF2-40B4-BE49-F238E27FC236}">
                <a16:creationId xmlns:a16="http://schemas.microsoft.com/office/drawing/2014/main" id="{EAE95149-C3AE-4DFB-8AC9-8E1E60AA5A1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81F6061-2F4B-488E-8D92-3753CAD4AFB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5927656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9A62E-828E-401A-9D66-EE7E2E78F9B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425772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a:extLst>
              <a:ext uri="{FF2B5EF4-FFF2-40B4-BE49-F238E27FC236}">
                <a16:creationId xmlns:a16="http://schemas.microsoft.com/office/drawing/2014/main" id="{B2E306F1-BABB-4AD7-AB37-C061A49D62D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a:extLst>
              <a:ext uri="{FF2B5EF4-FFF2-40B4-BE49-F238E27FC236}">
                <a16:creationId xmlns:a16="http://schemas.microsoft.com/office/drawing/2014/main" id="{2C02862B-AAD5-4092-82B0-E803B3BE09B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模板来自于 </a:t>
            </a:r>
            <a:r>
              <a:rPr lang="en-US" altLang="zh-CN"/>
              <a:t>http://meihua.docer.com/</a:t>
            </a:r>
            <a:endParaRPr lang="zh-CN" altLang="en-US"/>
          </a:p>
        </p:txBody>
      </p:sp>
      <p:sp>
        <p:nvSpPr>
          <p:cNvPr id="4100" name="灯片编号占位符 3">
            <a:extLst>
              <a:ext uri="{FF2B5EF4-FFF2-40B4-BE49-F238E27FC236}">
                <a16:creationId xmlns:a16="http://schemas.microsoft.com/office/drawing/2014/main" id="{EAE95149-C3AE-4DFB-8AC9-8E1E60AA5A1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81F6061-2F4B-488E-8D92-3753CAD4AFB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711691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97584D-8746-4D72-BA3A-5A81C8B5466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899042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9A62E-828E-401A-9D66-EE7E2E78F9B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244891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9A62E-828E-401A-9D66-EE7E2E78F9B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950750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9A62E-828E-401A-9D66-EE7E2E78F9B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791430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9A62E-828E-401A-9D66-EE7E2E78F9B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061279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9A62E-828E-401A-9D66-EE7E2E78F9B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916330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9A62E-828E-401A-9D66-EE7E2E78F9B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67826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a:extLst>
              <a:ext uri="{FF2B5EF4-FFF2-40B4-BE49-F238E27FC236}">
                <a16:creationId xmlns:a16="http://schemas.microsoft.com/office/drawing/2014/main" id="{B2E306F1-BABB-4AD7-AB37-C061A49D62D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a:extLst>
              <a:ext uri="{FF2B5EF4-FFF2-40B4-BE49-F238E27FC236}">
                <a16:creationId xmlns:a16="http://schemas.microsoft.com/office/drawing/2014/main" id="{2C02862B-AAD5-4092-82B0-E803B3BE09B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模板来自于 </a:t>
            </a:r>
            <a:r>
              <a:rPr lang="en-US" altLang="zh-CN"/>
              <a:t>http://meihua.docer.com/</a:t>
            </a:r>
            <a:endParaRPr lang="zh-CN" altLang="en-US"/>
          </a:p>
        </p:txBody>
      </p:sp>
      <p:sp>
        <p:nvSpPr>
          <p:cNvPr id="4100" name="灯片编号占位符 3">
            <a:extLst>
              <a:ext uri="{FF2B5EF4-FFF2-40B4-BE49-F238E27FC236}">
                <a16:creationId xmlns:a16="http://schemas.microsoft.com/office/drawing/2014/main" id="{EAE95149-C3AE-4DFB-8AC9-8E1E60AA5A1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81F6061-2F4B-488E-8D92-3753CAD4AFB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427974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97584D-8746-4D72-BA3A-5A81C8B5466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47752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97584D-8746-4D72-BA3A-5A81C8B5466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82788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97584D-8746-4D72-BA3A-5A81C8B5466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36900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97584D-8746-4D72-BA3A-5A81C8B5466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35498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a:extLst>
              <a:ext uri="{FF2B5EF4-FFF2-40B4-BE49-F238E27FC236}">
                <a16:creationId xmlns:a16="http://schemas.microsoft.com/office/drawing/2014/main" id="{B2E306F1-BABB-4AD7-AB37-C061A49D62D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a:extLst>
              <a:ext uri="{FF2B5EF4-FFF2-40B4-BE49-F238E27FC236}">
                <a16:creationId xmlns:a16="http://schemas.microsoft.com/office/drawing/2014/main" id="{2C02862B-AAD5-4092-82B0-E803B3BE09B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模板来自于 </a:t>
            </a:r>
            <a:r>
              <a:rPr lang="en-US" altLang="zh-CN"/>
              <a:t>http://meihua.docer.com/</a:t>
            </a:r>
            <a:endParaRPr lang="zh-CN" altLang="en-US"/>
          </a:p>
        </p:txBody>
      </p:sp>
      <p:sp>
        <p:nvSpPr>
          <p:cNvPr id="4100" name="灯片编号占位符 3">
            <a:extLst>
              <a:ext uri="{FF2B5EF4-FFF2-40B4-BE49-F238E27FC236}">
                <a16:creationId xmlns:a16="http://schemas.microsoft.com/office/drawing/2014/main" id="{EAE95149-C3AE-4DFB-8AC9-8E1E60AA5A1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81F6061-2F4B-488E-8D92-3753CAD4AFB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548946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97584D-8746-4D72-BA3A-5A81C8B5466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41125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EEF32E-68E0-4E53-902D-C2902D883CA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7EF0970-CA05-498F-9653-9EFB0ABBB3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8E018B5-E45F-46B5-8A6C-261D943D7AA1}"/>
              </a:ext>
            </a:extLst>
          </p:cNvPr>
          <p:cNvSpPr>
            <a:spLocks noGrp="1"/>
          </p:cNvSpPr>
          <p:nvPr>
            <p:ph type="dt" sz="half" idx="10"/>
          </p:nvPr>
        </p:nvSpPr>
        <p:spPr/>
        <p:txBody>
          <a:bodyPr/>
          <a:lstStyle/>
          <a:p>
            <a:fld id="{A2243575-C767-4D2B-9B91-1AA01AE81EDE}" type="datetimeFigureOut">
              <a:rPr lang="zh-CN" altLang="en-US" smtClean="0"/>
              <a:t>2018/6/19</a:t>
            </a:fld>
            <a:endParaRPr lang="zh-CN" altLang="en-US"/>
          </a:p>
        </p:txBody>
      </p:sp>
      <p:sp>
        <p:nvSpPr>
          <p:cNvPr id="5" name="页脚占位符 4">
            <a:extLst>
              <a:ext uri="{FF2B5EF4-FFF2-40B4-BE49-F238E27FC236}">
                <a16:creationId xmlns:a16="http://schemas.microsoft.com/office/drawing/2014/main" id="{940E4E0C-CD9C-402E-9830-802F08397ED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1558F10-7533-4C22-805A-8A91C841A027}"/>
              </a:ext>
            </a:extLst>
          </p:cNvPr>
          <p:cNvSpPr>
            <a:spLocks noGrp="1"/>
          </p:cNvSpPr>
          <p:nvPr>
            <p:ph type="sldNum" sz="quarter" idx="12"/>
          </p:nvPr>
        </p:nvSpPr>
        <p:spPr/>
        <p:txBody>
          <a:bodyPr/>
          <a:lstStyle/>
          <a:p>
            <a:fld id="{6B73C8DC-ECD6-47C7-9B2A-6FC3D05C783D}" type="slidenum">
              <a:rPr lang="zh-CN" altLang="en-US" smtClean="0"/>
              <a:t>‹#›</a:t>
            </a:fld>
            <a:endParaRPr lang="zh-CN" altLang="en-US"/>
          </a:p>
        </p:txBody>
      </p:sp>
    </p:spTree>
    <p:extLst>
      <p:ext uri="{BB962C8B-B14F-4D97-AF65-F5344CB8AC3E}">
        <p14:creationId xmlns:p14="http://schemas.microsoft.com/office/powerpoint/2010/main" val="2525980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9F9C10-7B18-43BB-84AA-DD3C3717DF2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4C0AFDA-04FA-42B6-B3F0-5C46B2399D13}"/>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3922AB0-D1A2-4C9A-BB88-757F4AA70EA0}"/>
              </a:ext>
            </a:extLst>
          </p:cNvPr>
          <p:cNvSpPr>
            <a:spLocks noGrp="1"/>
          </p:cNvSpPr>
          <p:nvPr>
            <p:ph type="dt" sz="half" idx="10"/>
          </p:nvPr>
        </p:nvSpPr>
        <p:spPr/>
        <p:txBody>
          <a:bodyPr/>
          <a:lstStyle/>
          <a:p>
            <a:fld id="{A2243575-C767-4D2B-9B91-1AA01AE81EDE}" type="datetimeFigureOut">
              <a:rPr lang="zh-CN" altLang="en-US" smtClean="0"/>
              <a:t>2018/6/19</a:t>
            </a:fld>
            <a:endParaRPr lang="zh-CN" altLang="en-US"/>
          </a:p>
        </p:txBody>
      </p:sp>
      <p:sp>
        <p:nvSpPr>
          <p:cNvPr id="5" name="页脚占位符 4">
            <a:extLst>
              <a:ext uri="{FF2B5EF4-FFF2-40B4-BE49-F238E27FC236}">
                <a16:creationId xmlns:a16="http://schemas.microsoft.com/office/drawing/2014/main" id="{6AAEC909-52B2-4B3F-9F31-B77F2F88721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1FB5C85-CFFA-44D4-9457-719D1BFF182F}"/>
              </a:ext>
            </a:extLst>
          </p:cNvPr>
          <p:cNvSpPr>
            <a:spLocks noGrp="1"/>
          </p:cNvSpPr>
          <p:nvPr>
            <p:ph type="sldNum" sz="quarter" idx="12"/>
          </p:nvPr>
        </p:nvSpPr>
        <p:spPr/>
        <p:txBody>
          <a:bodyPr/>
          <a:lstStyle/>
          <a:p>
            <a:fld id="{6B73C8DC-ECD6-47C7-9B2A-6FC3D05C783D}" type="slidenum">
              <a:rPr lang="zh-CN" altLang="en-US" smtClean="0"/>
              <a:t>‹#›</a:t>
            </a:fld>
            <a:endParaRPr lang="zh-CN" altLang="en-US"/>
          </a:p>
        </p:txBody>
      </p:sp>
    </p:spTree>
    <p:extLst>
      <p:ext uri="{BB962C8B-B14F-4D97-AF65-F5344CB8AC3E}">
        <p14:creationId xmlns:p14="http://schemas.microsoft.com/office/powerpoint/2010/main" val="3980219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18A366-7CE7-41DA-A13C-890575B97B3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9BC26F-7A2D-43BB-99FF-0C17B609177E}"/>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B50F7CD-A620-4BE1-8D6A-67158841EBFF}"/>
              </a:ext>
            </a:extLst>
          </p:cNvPr>
          <p:cNvSpPr>
            <a:spLocks noGrp="1"/>
          </p:cNvSpPr>
          <p:nvPr>
            <p:ph type="dt" sz="half" idx="10"/>
          </p:nvPr>
        </p:nvSpPr>
        <p:spPr/>
        <p:txBody>
          <a:bodyPr/>
          <a:lstStyle/>
          <a:p>
            <a:fld id="{A2243575-C767-4D2B-9B91-1AA01AE81EDE}" type="datetimeFigureOut">
              <a:rPr lang="zh-CN" altLang="en-US" smtClean="0"/>
              <a:t>2018/6/19</a:t>
            </a:fld>
            <a:endParaRPr lang="zh-CN" altLang="en-US"/>
          </a:p>
        </p:txBody>
      </p:sp>
      <p:sp>
        <p:nvSpPr>
          <p:cNvPr id="5" name="页脚占位符 4">
            <a:extLst>
              <a:ext uri="{FF2B5EF4-FFF2-40B4-BE49-F238E27FC236}">
                <a16:creationId xmlns:a16="http://schemas.microsoft.com/office/drawing/2014/main" id="{0B4CD26E-3E0C-4216-88C8-612F7491FFD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1B17C9F-6591-4D84-8F49-7EA07262B38E}"/>
              </a:ext>
            </a:extLst>
          </p:cNvPr>
          <p:cNvSpPr>
            <a:spLocks noGrp="1"/>
          </p:cNvSpPr>
          <p:nvPr>
            <p:ph type="sldNum" sz="quarter" idx="12"/>
          </p:nvPr>
        </p:nvSpPr>
        <p:spPr/>
        <p:txBody>
          <a:bodyPr/>
          <a:lstStyle/>
          <a:p>
            <a:fld id="{6B73C8DC-ECD6-47C7-9B2A-6FC3D05C783D}" type="slidenum">
              <a:rPr lang="zh-CN" altLang="en-US" smtClean="0"/>
              <a:t>‹#›</a:t>
            </a:fld>
            <a:endParaRPr lang="zh-CN" altLang="en-US"/>
          </a:p>
        </p:txBody>
      </p:sp>
    </p:spTree>
    <p:extLst>
      <p:ext uri="{BB962C8B-B14F-4D97-AF65-F5344CB8AC3E}">
        <p14:creationId xmlns:p14="http://schemas.microsoft.com/office/powerpoint/2010/main" val="657584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28C9EF-35E1-4704-989A-ED9B549B0CB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5E58C3F-3E21-4D56-B23B-10A0180B93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4721895-80C6-4091-A182-9FA754146A61}"/>
              </a:ext>
            </a:extLst>
          </p:cNvPr>
          <p:cNvSpPr>
            <a:spLocks noGrp="1"/>
          </p:cNvSpPr>
          <p:nvPr>
            <p:ph type="dt" sz="half" idx="10"/>
          </p:nvPr>
        </p:nvSpPr>
        <p:spPr/>
        <p:txBody>
          <a:bodyPr/>
          <a:lstStyle/>
          <a:p>
            <a:fld id="{F68D6209-B3DA-41BE-87E3-CC78C5062099}" type="datetimeFigureOut">
              <a:rPr lang="zh-CN" altLang="en-US" smtClean="0"/>
              <a:t>2018/6/19</a:t>
            </a:fld>
            <a:endParaRPr lang="zh-CN" altLang="en-US"/>
          </a:p>
        </p:txBody>
      </p:sp>
      <p:sp>
        <p:nvSpPr>
          <p:cNvPr id="5" name="页脚占位符 4">
            <a:extLst>
              <a:ext uri="{FF2B5EF4-FFF2-40B4-BE49-F238E27FC236}">
                <a16:creationId xmlns:a16="http://schemas.microsoft.com/office/drawing/2014/main" id="{7AF01E20-1655-425C-B087-9252FDCE3C2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99E815A-189C-4D28-8C1B-138B3F9466F0}"/>
              </a:ext>
            </a:extLst>
          </p:cNvPr>
          <p:cNvSpPr>
            <a:spLocks noGrp="1"/>
          </p:cNvSpPr>
          <p:nvPr>
            <p:ph type="sldNum" sz="quarter" idx="12"/>
          </p:nvPr>
        </p:nvSpPr>
        <p:spPr/>
        <p:txBody>
          <a:bodyPr/>
          <a:lstStyle/>
          <a:p>
            <a:fld id="{44341BB1-40C4-4700-B8C2-D06FA29C9A59}" type="slidenum">
              <a:rPr lang="zh-CN" altLang="en-US" smtClean="0"/>
              <a:t>‹#›</a:t>
            </a:fld>
            <a:endParaRPr lang="zh-CN" altLang="en-US"/>
          </a:p>
        </p:txBody>
      </p:sp>
    </p:spTree>
    <p:extLst>
      <p:ext uri="{BB962C8B-B14F-4D97-AF65-F5344CB8AC3E}">
        <p14:creationId xmlns:p14="http://schemas.microsoft.com/office/powerpoint/2010/main" val="170225504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248519-8ADB-4E68-BAFD-96DFFE6EC75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8DAFC00-0AC7-4BF5-A625-FFDB010E48D5}"/>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2D03772-45E9-4368-B638-8F019CF2E6A2}"/>
              </a:ext>
            </a:extLst>
          </p:cNvPr>
          <p:cNvSpPr>
            <a:spLocks noGrp="1"/>
          </p:cNvSpPr>
          <p:nvPr>
            <p:ph type="dt" sz="half" idx="10"/>
          </p:nvPr>
        </p:nvSpPr>
        <p:spPr/>
        <p:txBody>
          <a:bodyPr/>
          <a:lstStyle/>
          <a:p>
            <a:fld id="{F68D6209-B3DA-41BE-87E3-CC78C5062099}" type="datetimeFigureOut">
              <a:rPr lang="zh-CN" altLang="en-US" smtClean="0"/>
              <a:t>2018/6/19</a:t>
            </a:fld>
            <a:endParaRPr lang="zh-CN" altLang="en-US"/>
          </a:p>
        </p:txBody>
      </p:sp>
      <p:sp>
        <p:nvSpPr>
          <p:cNvPr id="5" name="页脚占位符 4">
            <a:extLst>
              <a:ext uri="{FF2B5EF4-FFF2-40B4-BE49-F238E27FC236}">
                <a16:creationId xmlns:a16="http://schemas.microsoft.com/office/drawing/2014/main" id="{2265E712-5F98-4CF3-99F6-FE87C5737F3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CCD29FE-228A-466F-8966-D51C103C84A0}"/>
              </a:ext>
            </a:extLst>
          </p:cNvPr>
          <p:cNvSpPr>
            <a:spLocks noGrp="1"/>
          </p:cNvSpPr>
          <p:nvPr>
            <p:ph type="sldNum" sz="quarter" idx="12"/>
          </p:nvPr>
        </p:nvSpPr>
        <p:spPr/>
        <p:txBody>
          <a:bodyPr/>
          <a:lstStyle/>
          <a:p>
            <a:fld id="{44341BB1-40C4-4700-B8C2-D06FA29C9A59}" type="slidenum">
              <a:rPr lang="zh-CN" altLang="en-US" smtClean="0"/>
              <a:t>‹#›</a:t>
            </a:fld>
            <a:endParaRPr lang="zh-CN" altLang="en-US"/>
          </a:p>
        </p:txBody>
      </p:sp>
    </p:spTree>
    <p:extLst>
      <p:ext uri="{BB962C8B-B14F-4D97-AF65-F5344CB8AC3E}">
        <p14:creationId xmlns:p14="http://schemas.microsoft.com/office/powerpoint/2010/main" val="31235897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BE0DA3-ED27-425C-A302-10C1A21FF9B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F6BF86B-6C80-441B-BECC-0F7753BE9E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439FAF8E-0959-40B4-BB7A-542F352C47A7}"/>
              </a:ext>
            </a:extLst>
          </p:cNvPr>
          <p:cNvSpPr>
            <a:spLocks noGrp="1"/>
          </p:cNvSpPr>
          <p:nvPr>
            <p:ph type="dt" sz="half" idx="10"/>
          </p:nvPr>
        </p:nvSpPr>
        <p:spPr/>
        <p:txBody>
          <a:bodyPr/>
          <a:lstStyle/>
          <a:p>
            <a:fld id="{F68D6209-B3DA-41BE-87E3-CC78C5062099}" type="datetimeFigureOut">
              <a:rPr lang="zh-CN" altLang="en-US" smtClean="0"/>
              <a:t>2018/6/19</a:t>
            </a:fld>
            <a:endParaRPr lang="zh-CN" altLang="en-US"/>
          </a:p>
        </p:txBody>
      </p:sp>
      <p:sp>
        <p:nvSpPr>
          <p:cNvPr id="5" name="页脚占位符 4">
            <a:extLst>
              <a:ext uri="{FF2B5EF4-FFF2-40B4-BE49-F238E27FC236}">
                <a16:creationId xmlns:a16="http://schemas.microsoft.com/office/drawing/2014/main" id="{BC3239D4-F786-44F6-98F2-856934C80E3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3BD7541-0BF8-4A5F-981C-5F08CEDDA160}"/>
              </a:ext>
            </a:extLst>
          </p:cNvPr>
          <p:cNvSpPr>
            <a:spLocks noGrp="1"/>
          </p:cNvSpPr>
          <p:nvPr>
            <p:ph type="sldNum" sz="quarter" idx="12"/>
          </p:nvPr>
        </p:nvSpPr>
        <p:spPr/>
        <p:txBody>
          <a:bodyPr/>
          <a:lstStyle/>
          <a:p>
            <a:fld id="{44341BB1-40C4-4700-B8C2-D06FA29C9A59}" type="slidenum">
              <a:rPr lang="zh-CN" altLang="en-US" smtClean="0"/>
              <a:t>‹#›</a:t>
            </a:fld>
            <a:endParaRPr lang="zh-CN" altLang="en-US"/>
          </a:p>
        </p:txBody>
      </p:sp>
    </p:spTree>
    <p:extLst>
      <p:ext uri="{BB962C8B-B14F-4D97-AF65-F5344CB8AC3E}">
        <p14:creationId xmlns:p14="http://schemas.microsoft.com/office/powerpoint/2010/main" val="8649791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87EDB-B39D-454B-BE03-9BA3668AFEE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F48E52-E260-47BB-A340-85D21E5FFF50}"/>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205D626E-0CE1-4C0F-A1A0-6081DE4A7912}"/>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2D41BDC2-74F9-4262-80C5-E0E4A0223209}"/>
              </a:ext>
            </a:extLst>
          </p:cNvPr>
          <p:cNvSpPr>
            <a:spLocks noGrp="1"/>
          </p:cNvSpPr>
          <p:nvPr>
            <p:ph type="dt" sz="half" idx="10"/>
          </p:nvPr>
        </p:nvSpPr>
        <p:spPr/>
        <p:txBody>
          <a:bodyPr/>
          <a:lstStyle/>
          <a:p>
            <a:fld id="{F68D6209-B3DA-41BE-87E3-CC78C5062099}" type="datetimeFigureOut">
              <a:rPr lang="zh-CN" altLang="en-US" smtClean="0"/>
              <a:t>2018/6/19</a:t>
            </a:fld>
            <a:endParaRPr lang="zh-CN" altLang="en-US"/>
          </a:p>
        </p:txBody>
      </p:sp>
      <p:sp>
        <p:nvSpPr>
          <p:cNvPr id="6" name="页脚占位符 5">
            <a:extLst>
              <a:ext uri="{FF2B5EF4-FFF2-40B4-BE49-F238E27FC236}">
                <a16:creationId xmlns:a16="http://schemas.microsoft.com/office/drawing/2014/main" id="{BCD59852-09CA-4351-A7CE-C5819B63E84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C5E91E3-5274-498E-8404-8BABCFA99AB3}"/>
              </a:ext>
            </a:extLst>
          </p:cNvPr>
          <p:cNvSpPr>
            <a:spLocks noGrp="1"/>
          </p:cNvSpPr>
          <p:nvPr>
            <p:ph type="sldNum" sz="quarter" idx="12"/>
          </p:nvPr>
        </p:nvSpPr>
        <p:spPr/>
        <p:txBody>
          <a:bodyPr/>
          <a:lstStyle/>
          <a:p>
            <a:fld id="{44341BB1-40C4-4700-B8C2-D06FA29C9A59}" type="slidenum">
              <a:rPr lang="zh-CN" altLang="en-US" smtClean="0"/>
              <a:t>‹#›</a:t>
            </a:fld>
            <a:endParaRPr lang="zh-CN" altLang="en-US"/>
          </a:p>
        </p:txBody>
      </p:sp>
    </p:spTree>
    <p:extLst>
      <p:ext uri="{BB962C8B-B14F-4D97-AF65-F5344CB8AC3E}">
        <p14:creationId xmlns:p14="http://schemas.microsoft.com/office/powerpoint/2010/main" val="424127471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E697C6-8905-4A13-8846-18F1ADAFF72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D7F7498-B529-46ED-AC23-804C70F236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6738D4F8-96CD-41B0-B600-EFE6CCA8AA5F}"/>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BCCB70FF-355A-4E44-B09B-FED87724E4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ED12A350-DF98-4A9F-9014-5B8FCCE86FD7}"/>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3D6E7744-1613-4F17-BC8D-03707A14B973}"/>
              </a:ext>
            </a:extLst>
          </p:cNvPr>
          <p:cNvSpPr>
            <a:spLocks noGrp="1"/>
          </p:cNvSpPr>
          <p:nvPr>
            <p:ph type="dt" sz="half" idx="10"/>
          </p:nvPr>
        </p:nvSpPr>
        <p:spPr/>
        <p:txBody>
          <a:bodyPr/>
          <a:lstStyle/>
          <a:p>
            <a:fld id="{F68D6209-B3DA-41BE-87E3-CC78C5062099}" type="datetimeFigureOut">
              <a:rPr lang="zh-CN" altLang="en-US" smtClean="0"/>
              <a:t>2018/6/19</a:t>
            </a:fld>
            <a:endParaRPr lang="zh-CN" altLang="en-US"/>
          </a:p>
        </p:txBody>
      </p:sp>
      <p:sp>
        <p:nvSpPr>
          <p:cNvPr id="8" name="页脚占位符 7">
            <a:extLst>
              <a:ext uri="{FF2B5EF4-FFF2-40B4-BE49-F238E27FC236}">
                <a16:creationId xmlns:a16="http://schemas.microsoft.com/office/drawing/2014/main" id="{70D88421-40A0-42F1-9FF1-AE4732EC5BA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A35BD99-F746-4089-AA38-182F80932A14}"/>
              </a:ext>
            </a:extLst>
          </p:cNvPr>
          <p:cNvSpPr>
            <a:spLocks noGrp="1"/>
          </p:cNvSpPr>
          <p:nvPr>
            <p:ph type="sldNum" sz="quarter" idx="12"/>
          </p:nvPr>
        </p:nvSpPr>
        <p:spPr/>
        <p:txBody>
          <a:bodyPr/>
          <a:lstStyle/>
          <a:p>
            <a:fld id="{44341BB1-40C4-4700-B8C2-D06FA29C9A59}" type="slidenum">
              <a:rPr lang="zh-CN" altLang="en-US" smtClean="0"/>
              <a:t>‹#›</a:t>
            </a:fld>
            <a:endParaRPr lang="zh-CN" altLang="en-US"/>
          </a:p>
        </p:txBody>
      </p:sp>
    </p:spTree>
    <p:extLst>
      <p:ext uri="{BB962C8B-B14F-4D97-AF65-F5344CB8AC3E}">
        <p14:creationId xmlns:p14="http://schemas.microsoft.com/office/powerpoint/2010/main" val="27974482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9CF11-0C01-459E-A9DB-4EA0C444794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5DFB698-D83A-4973-BCE1-8EBA6D0C8E03}"/>
              </a:ext>
            </a:extLst>
          </p:cNvPr>
          <p:cNvSpPr>
            <a:spLocks noGrp="1"/>
          </p:cNvSpPr>
          <p:nvPr>
            <p:ph type="dt" sz="half" idx="10"/>
          </p:nvPr>
        </p:nvSpPr>
        <p:spPr/>
        <p:txBody>
          <a:bodyPr/>
          <a:lstStyle/>
          <a:p>
            <a:fld id="{F68D6209-B3DA-41BE-87E3-CC78C5062099}" type="datetimeFigureOut">
              <a:rPr lang="zh-CN" altLang="en-US" smtClean="0"/>
              <a:t>2018/6/19</a:t>
            </a:fld>
            <a:endParaRPr lang="zh-CN" altLang="en-US"/>
          </a:p>
        </p:txBody>
      </p:sp>
      <p:sp>
        <p:nvSpPr>
          <p:cNvPr id="4" name="页脚占位符 3">
            <a:extLst>
              <a:ext uri="{FF2B5EF4-FFF2-40B4-BE49-F238E27FC236}">
                <a16:creationId xmlns:a16="http://schemas.microsoft.com/office/drawing/2014/main" id="{BE687DBB-01D7-450E-AD26-EDDD049BF4B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A7977A1-5B3D-4155-B505-82BBE8AD4320}"/>
              </a:ext>
            </a:extLst>
          </p:cNvPr>
          <p:cNvSpPr>
            <a:spLocks noGrp="1"/>
          </p:cNvSpPr>
          <p:nvPr>
            <p:ph type="sldNum" sz="quarter" idx="12"/>
          </p:nvPr>
        </p:nvSpPr>
        <p:spPr/>
        <p:txBody>
          <a:bodyPr/>
          <a:lstStyle/>
          <a:p>
            <a:fld id="{44341BB1-40C4-4700-B8C2-D06FA29C9A59}" type="slidenum">
              <a:rPr lang="zh-CN" altLang="en-US" smtClean="0"/>
              <a:t>‹#›</a:t>
            </a:fld>
            <a:endParaRPr lang="zh-CN" altLang="en-US"/>
          </a:p>
        </p:txBody>
      </p:sp>
    </p:spTree>
    <p:extLst>
      <p:ext uri="{BB962C8B-B14F-4D97-AF65-F5344CB8AC3E}">
        <p14:creationId xmlns:p14="http://schemas.microsoft.com/office/powerpoint/2010/main" val="163530098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FCFB86A-A4B3-41D7-896C-B1AAF170ABA1}"/>
              </a:ext>
            </a:extLst>
          </p:cNvPr>
          <p:cNvSpPr>
            <a:spLocks noGrp="1"/>
          </p:cNvSpPr>
          <p:nvPr>
            <p:ph type="dt" sz="half" idx="10"/>
          </p:nvPr>
        </p:nvSpPr>
        <p:spPr/>
        <p:txBody>
          <a:bodyPr/>
          <a:lstStyle/>
          <a:p>
            <a:fld id="{F68D6209-B3DA-41BE-87E3-CC78C5062099}" type="datetimeFigureOut">
              <a:rPr lang="zh-CN" altLang="en-US" smtClean="0"/>
              <a:t>2018/6/19</a:t>
            </a:fld>
            <a:endParaRPr lang="zh-CN" altLang="en-US"/>
          </a:p>
        </p:txBody>
      </p:sp>
      <p:sp>
        <p:nvSpPr>
          <p:cNvPr id="3" name="页脚占位符 2">
            <a:extLst>
              <a:ext uri="{FF2B5EF4-FFF2-40B4-BE49-F238E27FC236}">
                <a16:creationId xmlns:a16="http://schemas.microsoft.com/office/drawing/2014/main" id="{3DE48D47-F4E5-4BC3-8B93-F8AEDB87B5E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514D83C-A030-4768-9BC5-8784D4613076}"/>
              </a:ext>
            </a:extLst>
          </p:cNvPr>
          <p:cNvSpPr>
            <a:spLocks noGrp="1"/>
          </p:cNvSpPr>
          <p:nvPr>
            <p:ph type="sldNum" sz="quarter" idx="12"/>
          </p:nvPr>
        </p:nvSpPr>
        <p:spPr/>
        <p:txBody>
          <a:bodyPr/>
          <a:lstStyle/>
          <a:p>
            <a:fld id="{44341BB1-40C4-4700-B8C2-D06FA29C9A59}" type="slidenum">
              <a:rPr lang="zh-CN" altLang="en-US" smtClean="0"/>
              <a:t>‹#›</a:t>
            </a:fld>
            <a:endParaRPr lang="zh-CN" altLang="en-US"/>
          </a:p>
        </p:txBody>
      </p:sp>
    </p:spTree>
    <p:extLst>
      <p:ext uri="{BB962C8B-B14F-4D97-AF65-F5344CB8AC3E}">
        <p14:creationId xmlns:p14="http://schemas.microsoft.com/office/powerpoint/2010/main" val="95511000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F3ABF-6686-4FB5-BCC1-5306FCCCA9C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997E579-0133-4A48-8EEE-4AAC4B65A6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60B0AA31-5E12-423E-A0CD-7DF9B6BF43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D1BADAC7-07DF-4D5D-A6D6-B30FF837375D}"/>
              </a:ext>
            </a:extLst>
          </p:cNvPr>
          <p:cNvSpPr>
            <a:spLocks noGrp="1"/>
          </p:cNvSpPr>
          <p:nvPr>
            <p:ph type="dt" sz="half" idx="10"/>
          </p:nvPr>
        </p:nvSpPr>
        <p:spPr/>
        <p:txBody>
          <a:bodyPr/>
          <a:lstStyle/>
          <a:p>
            <a:fld id="{F68D6209-B3DA-41BE-87E3-CC78C5062099}" type="datetimeFigureOut">
              <a:rPr lang="zh-CN" altLang="en-US" smtClean="0"/>
              <a:t>2018/6/19</a:t>
            </a:fld>
            <a:endParaRPr lang="zh-CN" altLang="en-US"/>
          </a:p>
        </p:txBody>
      </p:sp>
      <p:sp>
        <p:nvSpPr>
          <p:cNvPr id="6" name="页脚占位符 5">
            <a:extLst>
              <a:ext uri="{FF2B5EF4-FFF2-40B4-BE49-F238E27FC236}">
                <a16:creationId xmlns:a16="http://schemas.microsoft.com/office/drawing/2014/main" id="{8CB2AF12-8305-493D-BC08-D0F1F9A30EE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EC84228-60D7-4A82-B419-51BF9C001A27}"/>
              </a:ext>
            </a:extLst>
          </p:cNvPr>
          <p:cNvSpPr>
            <a:spLocks noGrp="1"/>
          </p:cNvSpPr>
          <p:nvPr>
            <p:ph type="sldNum" sz="quarter" idx="12"/>
          </p:nvPr>
        </p:nvSpPr>
        <p:spPr/>
        <p:txBody>
          <a:bodyPr/>
          <a:lstStyle/>
          <a:p>
            <a:fld id="{44341BB1-40C4-4700-B8C2-D06FA29C9A59}" type="slidenum">
              <a:rPr lang="zh-CN" altLang="en-US" smtClean="0"/>
              <a:t>‹#›</a:t>
            </a:fld>
            <a:endParaRPr lang="zh-CN" altLang="en-US"/>
          </a:p>
        </p:txBody>
      </p:sp>
    </p:spTree>
    <p:extLst>
      <p:ext uri="{BB962C8B-B14F-4D97-AF65-F5344CB8AC3E}">
        <p14:creationId xmlns:p14="http://schemas.microsoft.com/office/powerpoint/2010/main" val="300989518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1A3724-C309-4A0D-893B-3CE1E5462A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BB7BDB-42B3-4118-931F-1DD04296D62B}"/>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3F09E31-394F-4CB5-A3B9-D21D0FE9AF49}"/>
              </a:ext>
            </a:extLst>
          </p:cNvPr>
          <p:cNvSpPr>
            <a:spLocks noGrp="1"/>
          </p:cNvSpPr>
          <p:nvPr>
            <p:ph type="dt" sz="half" idx="10"/>
          </p:nvPr>
        </p:nvSpPr>
        <p:spPr/>
        <p:txBody>
          <a:bodyPr/>
          <a:lstStyle/>
          <a:p>
            <a:fld id="{A2243575-C767-4D2B-9B91-1AA01AE81EDE}" type="datetimeFigureOut">
              <a:rPr lang="zh-CN" altLang="en-US" smtClean="0"/>
              <a:t>2018/6/19</a:t>
            </a:fld>
            <a:endParaRPr lang="zh-CN" altLang="en-US"/>
          </a:p>
        </p:txBody>
      </p:sp>
      <p:sp>
        <p:nvSpPr>
          <p:cNvPr id="5" name="页脚占位符 4">
            <a:extLst>
              <a:ext uri="{FF2B5EF4-FFF2-40B4-BE49-F238E27FC236}">
                <a16:creationId xmlns:a16="http://schemas.microsoft.com/office/drawing/2014/main" id="{898DBB59-FECF-4EBD-9C8A-784F65DFEEC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48F9694-806A-4C8B-AD01-525C63040C40}"/>
              </a:ext>
            </a:extLst>
          </p:cNvPr>
          <p:cNvSpPr>
            <a:spLocks noGrp="1"/>
          </p:cNvSpPr>
          <p:nvPr>
            <p:ph type="sldNum" sz="quarter" idx="12"/>
          </p:nvPr>
        </p:nvSpPr>
        <p:spPr/>
        <p:txBody>
          <a:bodyPr/>
          <a:lstStyle/>
          <a:p>
            <a:fld id="{6B73C8DC-ECD6-47C7-9B2A-6FC3D05C783D}" type="slidenum">
              <a:rPr lang="zh-CN" altLang="en-US" smtClean="0"/>
              <a:t>‹#›</a:t>
            </a:fld>
            <a:endParaRPr lang="zh-CN" altLang="en-US"/>
          </a:p>
        </p:txBody>
      </p:sp>
    </p:spTree>
    <p:extLst>
      <p:ext uri="{BB962C8B-B14F-4D97-AF65-F5344CB8AC3E}">
        <p14:creationId xmlns:p14="http://schemas.microsoft.com/office/powerpoint/2010/main" val="35416714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3CFF5-8718-40E8-9261-7AA957A1DC8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5E70AE-60CC-419D-B713-A174025908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6BE1724-5E8F-4B1E-BB7D-47FFA58B3A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08F98AE-BAF5-439D-99F1-186302D05829}"/>
              </a:ext>
            </a:extLst>
          </p:cNvPr>
          <p:cNvSpPr>
            <a:spLocks noGrp="1"/>
          </p:cNvSpPr>
          <p:nvPr>
            <p:ph type="dt" sz="half" idx="10"/>
          </p:nvPr>
        </p:nvSpPr>
        <p:spPr/>
        <p:txBody>
          <a:bodyPr/>
          <a:lstStyle/>
          <a:p>
            <a:fld id="{F68D6209-B3DA-41BE-87E3-CC78C5062099}" type="datetimeFigureOut">
              <a:rPr lang="zh-CN" altLang="en-US" smtClean="0"/>
              <a:t>2018/6/19</a:t>
            </a:fld>
            <a:endParaRPr lang="zh-CN" altLang="en-US"/>
          </a:p>
        </p:txBody>
      </p:sp>
      <p:sp>
        <p:nvSpPr>
          <p:cNvPr id="6" name="页脚占位符 5">
            <a:extLst>
              <a:ext uri="{FF2B5EF4-FFF2-40B4-BE49-F238E27FC236}">
                <a16:creationId xmlns:a16="http://schemas.microsoft.com/office/drawing/2014/main" id="{1A06598B-6212-4F19-A94A-604393CC422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EA3B029-B394-4238-96C0-086658E7DE6E}"/>
              </a:ext>
            </a:extLst>
          </p:cNvPr>
          <p:cNvSpPr>
            <a:spLocks noGrp="1"/>
          </p:cNvSpPr>
          <p:nvPr>
            <p:ph type="sldNum" sz="quarter" idx="12"/>
          </p:nvPr>
        </p:nvSpPr>
        <p:spPr/>
        <p:txBody>
          <a:bodyPr/>
          <a:lstStyle/>
          <a:p>
            <a:fld id="{44341BB1-40C4-4700-B8C2-D06FA29C9A59}" type="slidenum">
              <a:rPr lang="zh-CN" altLang="en-US" smtClean="0"/>
              <a:t>‹#›</a:t>
            </a:fld>
            <a:endParaRPr lang="zh-CN" altLang="en-US"/>
          </a:p>
        </p:txBody>
      </p:sp>
    </p:spTree>
    <p:extLst>
      <p:ext uri="{BB962C8B-B14F-4D97-AF65-F5344CB8AC3E}">
        <p14:creationId xmlns:p14="http://schemas.microsoft.com/office/powerpoint/2010/main" val="398400330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AF17CD-769A-49ED-A473-72E8B1E686D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44AAEE2-E0AB-4BF0-AA8E-FBB312F36ADA}"/>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D45D210-8AFF-44AF-9D6D-D2D4886E1936}"/>
              </a:ext>
            </a:extLst>
          </p:cNvPr>
          <p:cNvSpPr>
            <a:spLocks noGrp="1"/>
          </p:cNvSpPr>
          <p:nvPr>
            <p:ph type="dt" sz="half" idx="10"/>
          </p:nvPr>
        </p:nvSpPr>
        <p:spPr/>
        <p:txBody>
          <a:bodyPr/>
          <a:lstStyle/>
          <a:p>
            <a:fld id="{F68D6209-B3DA-41BE-87E3-CC78C5062099}" type="datetimeFigureOut">
              <a:rPr lang="zh-CN" altLang="en-US" smtClean="0"/>
              <a:t>2018/6/19</a:t>
            </a:fld>
            <a:endParaRPr lang="zh-CN" altLang="en-US"/>
          </a:p>
        </p:txBody>
      </p:sp>
      <p:sp>
        <p:nvSpPr>
          <p:cNvPr id="5" name="页脚占位符 4">
            <a:extLst>
              <a:ext uri="{FF2B5EF4-FFF2-40B4-BE49-F238E27FC236}">
                <a16:creationId xmlns:a16="http://schemas.microsoft.com/office/drawing/2014/main" id="{F85FAF88-FA82-45E3-824A-BD15673F3E3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59E2767-F62A-4E55-BB09-B24585AFAD57}"/>
              </a:ext>
            </a:extLst>
          </p:cNvPr>
          <p:cNvSpPr>
            <a:spLocks noGrp="1"/>
          </p:cNvSpPr>
          <p:nvPr>
            <p:ph type="sldNum" sz="quarter" idx="12"/>
          </p:nvPr>
        </p:nvSpPr>
        <p:spPr/>
        <p:txBody>
          <a:bodyPr/>
          <a:lstStyle/>
          <a:p>
            <a:fld id="{44341BB1-40C4-4700-B8C2-D06FA29C9A59}" type="slidenum">
              <a:rPr lang="zh-CN" altLang="en-US" smtClean="0"/>
              <a:t>‹#›</a:t>
            </a:fld>
            <a:endParaRPr lang="zh-CN" altLang="en-US"/>
          </a:p>
        </p:txBody>
      </p:sp>
    </p:spTree>
    <p:extLst>
      <p:ext uri="{BB962C8B-B14F-4D97-AF65-F5344CB8AC3E}">
        <p14:creationId xmlns:p14="http://schemas.microsoft.com/office/powerpoint/2010/main" val="168710552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7022C42-DFA9-4716-AF4A-D3A6790D213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409B41-5A38-4C19-A2A5-6ADD9877F4A4}"/>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F794A8A-9572-4E03-8CDC-09CE43124614}"/>
              </a:ext>
            </a:extLst>
          </p:cNvPr>
          <p:cNvSpPr>
            <a:spLocks noGrp="1"/>
          </p:cNvSpPr>
          <p:nvPr>
            <p:ph type="dt" sz="half" idx="10"/>
          </p:nvPr>
        </p:nvSpPr>
        <p:spPr/>
        <p:txBody>
          <a:bodyPr/>
          <a:lstStyle/>
          <a:p>
            <a:fld id="{F68D6209-B3DA-41BE-87E3-CC78C5062099}" type="datetimeFigureOut">
              <a:rPr lang="zh-CN" altLang="en-US" smtClean="0"/>
              <a:t>2018/6/19</a:t>
            </a:fld>
            <a:endParaRPr lang="zh-CN" altLang="en-US"/>
          </a:p>
        </p:txBody>
      </p:sp>
      <p:sp>
        <p:nvSpPr>
          <p:cNvPr id="5" name="页脚占位符 4">
            <a:extLst>
              <a:ext uri="{FF2B5EF4-FFF2-40B4-BE49-F238E27FC236}">
                <a16:creationId xmlns:a16="http://schemas.microsoft.com/office/drawing/2014/main" id="{01C23BA1-373D-4381-A2B1-BDC9A111FEF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136FD79-4B6D-4D36-A4B5-434223F65B0C}"/>
              </a:ext>
            </a:extLst>
          </p:cNvPr>
          <p:cNvSpPr>
            <a:spLocks noGrp="1"/>
          </p:cNvSpPr>
          <p:nvPr>
            <p:ph type="sldNum" sz="quarter" idx="12"/>
          </p:nvPr>
        </p:nvSpPr>
        <p:spPr/>
        <p:txBody>
          <a:bodyPr/>
          <a:lstStyle/>
          <a:p>
            <a:fld id="{44341BB1-40C4-4700-B8C2-D06FA29C9A59}" type="slidenum">
              <a:rPr lang="zh-CN" altLang="en-US" smtClean="0"/>
              <a:t>‹#›</a:t>
            </a:fld>
            <a:endParaRPr lang="zh-CN" altLang="en-US"/>
          </a:p>
        </p:txBody>
      </p:sp>
    </p:spTree>
    <p:extLst>
      <p:ext uri="{BB962C8B-B14F-4D97-AF65-F5344CB8AC3E}">
        <p14:creationId xmlns:p14="http://schemas.microsoft.com/office/powerpoint/2010/main" val="111455918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DDA716-3470-43E8-B6A7-A359880E796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E16B887-11E9-4E7E-9B94-B62EA7ED59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C1C744BE-5944-4BF3-996A-155B302680B5}"/>
              </a:ext>
            </a:extLst>
          </p:cNvPr>
          <p:cNvSpPr>
            <a:spLocks noGrp="1"/>
          </p:cNvSpPr>
          <p:nvPr>
            <p:ph type="dt" sz="half" idx="10"/>
          </p:nvPr>
        </p:nvSpPr>
        <p:spPr/>
        <p:txBody>
          <a:bodyPr/>
          <a:lstStyle/>
          <a:p>
            <a:fld id="{A2243575-C767-4D2B-9B91-1AA01AE81EDE}" type="datetimeFigureOut">
              <a:rPr lang="zh-CN" altLang="en-US" smtClean="0"/>
              <a:t>2018/6/19</a:t>
            </a:fld>
            <a:endParaRPr lang="zh-CN" altLang="en-US"/>
          </a:p>
        </p:txBody>
      </p:sp>
      <p:sp>
        <p:nvSpPr>
          <p:cNvPr id="5" name="页脚占位符 4">
            <a:extLst>
              <a:ext uri="{FF2B5EF4-FFF2-40B4-BE49-F238E27FC236}">
                <a16:creationId xmlns:a16="http://schemas.microsoft.com/office/drawing/2014/main" id="{9062C66E-6AC5-4A21-B974-95C5A673C9F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4F86176-00B7-4D35-8EDE-568AD5CDB4A5}"/>
              </a:ext>
            </a:extLst>
          </p:cNvPr>
          <p:cNvSpPr>
            <a:spLocks noGrp="1"/>
          </p:cNvSpPr>
          <p:nvPr>
            <p:ph type="sldNum" sz="quarter" idx="12"/>
          </p:nvPr>
        </p:nvSpPr>
        <p:spPr/>
        <p:txBody>
          <a:bodyPr/>
          <a:lstStyle/>
          <a:p>
            <a:fld id="{6B73C8DC-ECD6-47C7-9B2A-6FC3D05C783D}" type="slidenum">
              <a:rPr lang="zh-CN" altLang="en-US" smtClean="0"/>
              <a:t>‹#›</a:t>
            </a:fld>
            <a:endParaRPr lang="zh-CN" altLang="en-US"/>
          </a:p>
        </p:txBody>
      </p:sp>
    </p:spTree>
    <p:extLst>
      <p:ext uri="{BB962C8B-B14F-4D97-AF65-F5344CB8AC3E}">
        <p14:creationId xmlns:p14="http://schemas.microsoft.com/office/powerpoint/2010/main" val="1834762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A5E767-2045-4A59-9386-C8B67DE818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6D7A81-FA53-4664-B875-3149964FFDDC}"/>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F00C620D-860C-413A-829C-4DB328E9F309}"/>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CE8595C0-CDAE-46CD-8F06-0816BCF4F336}"/>
              </a:ext>
            </a:extLst>
          </p:cNvPr>
          <p:cNvSpPr>
            <a:spLocks noGrp="1"/>
          </p:cNvSpPr>
          <p:nvPr>
            <p:ph type="dt" sz="half" idx="10"/>
          </p:nvPr>
        </p:nvSpPr>
        <p:spPr/>
        <p:txBody>
          <a:bodyPr/>
          <a:lstStyle/>
          <a:p>
            <a:fld id="{A2243575-C767-4D2B-9B91-1AA01AE81EDE}" type="datetimeFigureOut">
              <a:rPr lang="zh-CN" altLang="en-US" smtClean="0"/>
              <a:t>2018/6/19</a:t>
            </a:fld>
            <a:endParaRPr lang="zh-CN" altLang="en-US"/>
          </a:p>
        </p:txBody>
      </p:sp>
      <p:sp>
        <p:nvSpPr>
          <p:cNvPr id="6" name="页脚占位符 5">
            <a:extLst>
              <a:ext uri="{FF2B5EF4-FFF2-40B4-BE49-F238E27FC236}">
                <a16:creationId xmlns:a16="http://schemas.microsoft.com/office/drawing/2014/main" id="{38A9DEDF-9CEC-4034-8AF7-3A76D32F089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8A05439-7F82-4C26-9247-78C00BE09D13}"/>
              </a:ext>
            </a:extLst>
          </p:cNvPr>
          <p:cNvSpPr>
            <a:spLocks noGrp="1"/>
          </p:cNvSpPr>
          <p:nvPr>
            <p:ph type="sldNum" sz="quarter" idx="12"/>
          </p:nvPr>
        </p:nvSpPr>
        <p:spPr/>
        <p:txBody>
          <a:bodyPr/>
          <a:lstStyle/>
          <a:p>
            <a:fld id="{6B73C8DC-ECD6-47C7-9B2A-6FC3D05C783D}" type="slidenum">
              <a:rPr lang="zh-CN" altLang="en-US" smtClean="0"/>
              <a:t>‹#›</a:t>
            </a:fld>
            <a:endParaRPr lang="zh-CN" altLang="en-US"/>
          </a:p>
        </p:txBody>
      </p:sp>
    </p:spTree>
    <p:extLst>
      <p:ext uri="{BB962C8B-B14F-4D97-AF65-F5344CB8AC3E}">
        <p14:creationId xmlns:p14="http://schemas.microsoft.com/office/powerpoint/2010/main" val="3277928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8604F-CA79-474D-BC47-37D488AD732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84526B-9A1C-4C36-9FB4-92DB22B326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0DD0A9AB-66AD-4B48-98A5-B9A23B8544BA}"/>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90E278F9-BFF0-403A-88F9-97C54EE017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8BAB156B-057C-4391-B8BD-E04EDC41CA35}"/>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925DE038-AA8A-43C2-9AE7-5E10D5671001}"/>
              </a:ext>
            </a:extLst>
          </p:cNvPr>
          <p:cNvSpPr>
            <a:spLocks noGrp="1"/>
          </p:cNvSpPr>
          <p:nvPr>
            <p:ph type="dt" sz="half" idx="10"/>
          </p:nvPr>
        </p:nvSpPr>
        <p:spPr/>
        <p:txBody>
          <a:bodyPr/>
          <a:lstStyle/>
          <a:p>
            <a:fld id="{A2243575-C767-4D2B-9B91-1AA01AE81EDE}" type="datetimeFigureOut">
              <a:rPr lang="zh-CN" altLang="en-US" smtClean="0"/>
              <a:t>2018/6/19</a:t>
            </a:fld>
            <a:endParaRPr lang="zh-CN" altLang="en-US"/>
          </a:p>
        </p:txBody>
      </p:sp>
      <p:sp>
        <p:nvSpPr>
          <p:cNvPr id="8" name="页脚占位符 7">
            <a:extLst>
              <a:ext uri="{FF2B5EF4-FFF2-40B4-BE49-F238E27FC236}">
                <a16:creationId xmlns:a16="http://schemas.microsoft.com/office/drawing/2014/main" id="{F100FB41-04E2-487C-BD1A-244A034DA50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0D4AFFC-EE05-440B-A95B-4665DC0FB0D2}"/>
              </a:ext>
            </a:extLst>
          </p:cNvPr>
          <p:cNvSpPr>
            <a:spLocks noGrp="1"/>
          </p:cNvSpPr>
          <p:nvPr>
            <p:ph type="sldNum" sz="quarter" idx="12"/>
          </p:nvPr>
        </p:nvSpPr>
        <p:spPr/>
        <p:txBody>
          <a:bodyPr/>
          <a:lstStyle/>
          <a:p>
            <a:fld id="{6B73C8DC-ECD6-47C7-9B2A-6FC3D05C783D}" type="slidenum">
              <a:rPr lang="zh-CN" altLang="en-US" smtClean="0"/>
              <a:t>‹#›</a:t>
            </a:fld>
            <a:endParaRPr lang="zh-CN" altLang="en-US"/>
          </a:p>
        </p:txBody>
      </p:sp>
    </p:spTree>
    <p:extLst>
      <p:ext uri="{BB962C8B-B14F-4D97-AF65-F5344CB8AC3E}">
        <p14:creationId xmlns:p14="http://schemas.microsoft.com/office/powerpoint/2010/main" val="3150921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17F638-A3C0-48C0-B91A-79671A5442F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E5C3FF8-FFAE-43B3-A48D-B07338C31945}"/>
              </a:ext>
            </a:extLst>
          </p:cNvPr>
          <p:cNvSpPr>
            <a:spLocks noGrp="1"/>
          </p:cNvSpPr>
          <p:nvPr>
            <p:ph type="dt" sz="half" idx="10"/>
          </p:nvPr>
        </p:nvSpPr>
        <p:spPr/>
        <p:txBody>
          <a:bodyPr/>
          <a:lstStyle/>
          <a:p>
            <a:fld id="{A2243575-C767-4D2B-9B91-1AA01AE81EDE}" type="datetimeFigureOut">
              <a:rPr lang="zh-CN" altLang="en-US" smtClean="0"/>
              <a:t>2018/6/19</a:t>
            </a:fld>
            <a:endParaRPr lang="zh-CN" altLang="en-US"/>
          </a:p>
        </p:txBody>
      </p:sp>
      <p:sp>
        <p:nvSpPr>
          <p:cNvPr id="4" name="页脚占位符 3">
            <a:extLst>
              <a:ext uri="{FF2B5EF4-FFF2-40B4-BE49-F238E27FC236}">
                <a16:creationId xmlns:a16="http://schemas.microsoft.com/office/drawing/2014/main" id="{4224B82C-C509-46F6-BAC8-09AA7F9FFEC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5C2E18E-B796-4142-B7F6-79FDA4D2206B}"/>
              </a:ext>
            </a:extLst>
          </p:cNvPr>
          <p:cNvSpPr>
            <a:spLocks noGrp="1"/>
          </p:cNvSpPr>
          <p:nvPr>
            <p:ph type="sldNum" sz="quarter" idx="12"/>
          </p:nvPr>
        </p:nvSpPr>
        <p:spPr/>
        <p:txBody>
          <a:bodyPr/>
          <a:lstStyle/>
          <a:p>
            <a:fld id="{6B73C8DC-ECD6-47C7-9B2A-6FC3D05C783D}" type="slidenum">
              <a:rPr lang="zh-CN" altLang="en-US" smtClean="0"/>
              <a:t>‹#›</a:t>
            </a:fld>
            <a:endParaRPr lang="zh-CN" altLang="en-US"/>
          </a:p>
        </p:txBody>
      </p:sp>
    </p:spTree>
    <p:extLst>
      <p:ext uri="{BB962C8B-B14F-4D97-AF65-F5344CB8AC3E}">
        <p14:creationId xmlns:p14="http://schemas.microsoft.com/office/powerpoint/2010/main" val="989508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83B6411-F560-4A5C-95DA-FECAF326D8BD}"/>
              </a:ext>
            </a:extLst>
          </p:cNvPr>
          <p:cNvSpPr>
            <a:spLocks noGrp="1"/>
          </p:cNvSpPr>
          <p:nvPr>
            <p:ph type="dt" sz="half" idx="10"/>
          </p:nvPr>
        </p:nvSpPr>
        <p:spPr/>
        <p:txBody>
          <a:bodyPr/>
          <a:lstStyle/>
          <a:p>
            <a:fld id="{A2243575-C767-4D2B-9B91-1AA01AE81EDE}" type="datetimeFigureOut">
              <a:rPr lang="zh-CN" altLang="en-US" smtClean="0"/>
              <a:t>2018/6/19</a:t>
            </a:fld>
            <a:endParaRPr lang="zh-CN" altLang="en-US"/>
          </a:p>
        </p:txBody>
      </p:sp>
      <p:sp>
        <p:nvSpPr>
          <p:cNvPr id="3" name="页脚占位符 2">
            <a:extLst>
              <a:ext uri="{FF2B5EF4-FFF2-40B4-BE49-F238E27FC236}">
                <a16:creationId xmlns:a16="http://schemas.microsoft.com/office/drawing/2014/main" id="{26CA7FDE-FF58-4007-98A6-539014C142F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9090A69-967B-4FA1-AB28-67AF443E79F8}"/>
              </a:ext>
            </a:extLst>
          </p:cNvPr>
          <p:cNvSpPr>
            <a:spLocks noGrp="1"/>
          </p:cNvSpPr>
          <p:nvPr>
            <p:ph type="sldNum" sz="quarter" idx="12"/>
          </p:nvPr>
        </p:nvSpPr>
        <p:spPr/>
        <p:txBody>
          <a:bodyPr/>
          <a:lstStyle/>
          <a:p>
            <a:fld id="{6B73C8DC-ECD6-47C7-9B2A-6FC3D05C783D}" type="slidenum">
              <a:rPr lang="zh-CN" altLang="en-US" smtClean="0"/>
              <a:t>‹#›</a:t>
            </a:fld>
            <a:endParaRPr lang="zh-CN" altLang="en-US"/>
          </a:p>
        </p:txBody>
      </p:sp>
    </p:spTree>
    <p:extLst>
      <p:ext uri="{BB962C8B-B14F-4D97-AF65-F5344CB8AC3E}">
        <p14:creationId xmlns:p14="http://schemas.microsoft.com/office/powerpoint/2010/main" val="3705415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5239B-76A1-493D-A3F2-BA5D1797960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A54A8C6-F916-4B23-B212-229F0345F2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CABE5751-63EB-4BEF-85DF-D169EF152A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0CE74F7-727D-43E8-8C5E-B3A488362BA1}"/>
              </a:ext>
            </a:extLst>
          </p:cNvPr>
          <p:cNvSpPr>
            <a:spLocks noGrp="1"/>
          </p:cNvSpPr>
          <p:nvPr>
            <p:ph type="dt" sz="half" idx="10"/>
          </p:nvPr>
        </p:nvSpPr>
        <p:spPr/>
        <p:txBody>
          <a:bodyPr/>
          <a:lstStyle/>
          <a:p>
            <a:fld id="{A2243575-C767-4D2B-9B91-1AA01AE81EDE}" type="datetimeFigureOut">
              <a:rPr lang="zh-CN" altLang="en-US" smtClean="0"/>
              <a:t>2018/6/19</a:t>
            </a:fld>
            <a:endParaRPr lang="zh-CN" altLang="en-US"/>
          </a:p>
        </p:txBody>
      </p:sp>
      <p:sp>
        <p:nvSpPr>
          <p:cNvPr id="6" name="页脚占位符 5">
            <a:extLst>
              <a:ext uri="{FF2B5EF4-FFF2-40B4-BE49-F238E27FC236}">
                <a16:creationId xmlns:a16="http://schemas.microsoft.com/office/drawing/2014/main" id="{FBA35EC0-6991-4D15-AF0D-3A7D25D4F64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A3766F6-E6B4-4991-A3FA-1ADF679BB622}"/>
              </a:ext>
            </a:extLst>
          </p:cNvPr>
          <p:cNvSpPr>
            <a:spLocks noGrp="1"/>
          </p:cNvSpPr>
          <p:nvPr>
            <p:ph type="sldNum" sz="quarter" idx="12"/>
          </p:nvPr>
        </p:nvSpPr>
        <p:spPr/>
        <p:txBody>
          <a:bodyPr/>
          <a:lstStyle/>
          <a:p>
            <a:fld id="{6B73C8DC-ECD6-47C7-9B2A-6FC3D05C783D}" type="slidenum">
              <a:rPr lang="zh-CN" altLang="en-US" smtClean="0"/>
              <a:t>‹#›</a:t>
            </a:fld>
            <a:endParaRPr lang="zh-CN" altLang="en-US"/>
          </a:p>
        </p:txBody>
      </p:sp>
    </p:spTree>
    <p:extLst>
      <p:ext uri="{BB962C8B-B14F-4D97-AF65-F5344CB8AC3E}">
        <p14:creationId xmlns:p14="http://schemas.microsoft.com/office/powerpoint/2010/main" val="1335270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ADF47D-E508-4A40-B364-C0903F74F53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4521941-8D29-4893-B411-3443D92198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9878337-FEE4-42F4-AD60-64F7DB325B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DD454A15-4BC9-4180-9EAD-599682CF6EEE}"/>
              </a:ext>
            </a:extLst>
          </p:cNvPr>
          <p:cNvSpPr>
            <a:spLocks noGrp="1"/>
          </p:cNvSpPr>
          <p:nvPr>
            <p:ph type="dt" sz="half" idx="10"/>
          </p:nvPr>
        </p:nvSpPr>
        <p:spPr/>
        <p:txBody>
          <a:bodyPr/>
          <a:lstStyle/>
          <a:p>
            <a:fld id="{A2243575-C767-4D2B-9B91-1AA01AE81EDE}" type="datetimeFigureOut">
              <a:rPr lang="zh-CN" altLang="en-US" smtClean="0"/>
              <a:t>2018/6/19</a:t>
            </a:fld>
            <a:endParaRPr lang="zh-CN" altLang="en-US"/>
          </a:p>
        </p:txBody>
      </p:sp>
      <p:sp>
        <p:nvSpPr>
          <p:cNvPr id="6" name="页脚占位符 5">
            <a:extLst>
              <a:ext uri="{FF2B5EF4-FFF2-40B4-BE49-F238E27FC236}">
                <a16:creationId xmlns:a16="http://schemas.microsoft.com/office/drawing/2014/main" id="{DD4819B8-46C7-4407-96C5-5D99650E454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93F0A70-5CD8-4B7C-B2A7-41BD75FB2E07}"/>
              </a:ext>
            </a:extLst>
          </p:cNvPr>
          <p:cNvSpPr>
            <a:spLocks noGrp="1"/>
          </p:cNvSpPr>
          <p:nvPr>
            <p:ph type="sldNum" sz="quarter" idx="12"/>
          </p:nvPr>
        </p:nvSpPr>
        <p:spPr/>
        <p:txBody>
          <a:bodyPr/>
          <a:lstStyle/>
          <a:p>
            <a:fld id="{6B73C8DC-ECD6-47C7-9B2A-6FC3D05C783D}" type="slidenum">
              <a:rPr lang="zh-CN" altLang="en-US" smtClean="0"/>
              <a:t>‹#›</a:t>
            </a:fld>
            <a:endParaRPr lang="zh-CN" altLang="en-US"/>
          </a:p>
        </p:txBody>
      </p:sp>
    </p:spTree>
    <p:extLst>
      <p:ext uri="{BB962C8B-B14F-4D97-AF65-F5344CB8AC3E}">
        <p14:creationId xmlns:p14="http://schemas.microsoft.com/office/powerpoint/2010/main" val="3173006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4F60942-646E-4F85-9825-21DF4CEB4C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DE8BD2C-C335-49B3-913C-3DF2021098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3EF1644-5CD8-4DEF-A1AF-A165D7C92F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243575-C767-4D2B-9B91-1AA01AE81EDE}" type="datetimeFigureOut">
              <a:rPr lang="zh-CN" altLang="en-US" smtClean="0"/>
              <a:t>2018/6/19</a:t>
            </a:fld>
            <a:endParaRPr lang="zh-CN" altLang="en-US"/>
          </a:p>
        </p:txBody>
      </p:sp>
      <p:sp>
        <p:nvSpPr>
          <p:cNvPr id="5" name="页脚占位符 4">
            <a:extLst>
              <a:ext uri="{FF2B5EF4-FFF2-40B4-BE49-F238E27FC236}">
                <a16:creationId xmlns:a16="http://schemas.microsoft.com/office/drawing/2014/main" id="{A33E4793-A34E-4F39-B744-8207A281A3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A3FF33F-3BBD-411F-B656-A6402EF63F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3C8DC-ECD6-47C7-9B2A-6FC3D05C783D}" type="slidenum">
              <a:rPr lang="zh-CN" altLang="en-US" smtClean="0"/>
              <a:t>‹#›</a:t>
            </a:fld>
            <a:endParaRPr lang="zh-CN" altLang="en-US"/>
          </a:p>
        </p:txBody>
      </p:sp>
    </p:spTree>
    <p:extLst>
      <p:ext uri="{BB962C8B-B14F-4D97-AF65-F5344CB8AC3E}">
        <p14:creationId xmlns:p14="http://schemas.microsoft.com/office/powerpoint/2010/main" val="5895199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1C80250-CB60-41F5-80EF-EC869C2EA8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65790C0-C5D5-4D77-98B6-432809A61A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5C4F86D-0E2E-4C8B-B8FF-7D3848121F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8D6209-B3DA-41BE-87E3-CC78C5062099}" type="datetimeFigureOut">
              <a:rPr lang="zh-CN" altLang="en-US" smtClean="0"/>
              <a:t>2018/6/19</a:t>
            </a:fld>
            <a:endParaRPr lang="zh-CN" altLang="en-US"/>
          </a:p>
        </p:txBody>
      </p:sp>
      <p:sp>
        <p:nvSpPr>
          <p:cNvPr id="5" name="页脚占位符 4">
            <a:extLst>
              <a:ext uri="{FF2B5EF4-FFF2-40B4-BE49-F238E27FC236}">
                <a16:creationId xmlns:a16="http://schemas.microsoft.com/office/drawing/2014/main" id="{5576CB20-07E1-48E5-86C5-AF8E096BD5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D091CF7-C75C-4D90-B550-3AC6F6BE15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341BB1-40C4-4700-B8C2-D06FA29C9A59}" type="slidenum">
              <a:rPr lang="zh-CN" altLang="en-US" smtClean="0"/>
              <a:t>‹#›</a:t>
            </a:fld>
            <a:endParaRPr lang="zh-CN" altLang="en-US"/>
          </a:p>
        </p:txBody>
      </p:sp>
    </p:spTree>
    <p:extLst>
      <p:ext uri="{BB962C8B-B14F-4D97-AF65-F5344CB8AC3E}">
        <p14:creationId xmlns:p14="http://schemas.microsoft.com/office/powerpoint/2010/main" val="4667127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xml"/><Relationship Id="rId1" Type="http://schemas.openxmlformats.org/officeDocument/2006/relationships/themeOverride" Target="../theme/themeOverride1.xml"/><Relationship Id="rId5" Type="http://schemas.openxmlformats.org/officeDocument/2006/relationships/image" Target="../media/image1.emf"/><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notesSlide" Target="../notesSlides/notesSlide10.xml"/><Relationship Id="rId5" Type="http://schemas.openxmlformats.org/officeDocument/2006/relationships/slideLayout" Target="../slideLayouts/slideLayout18.xml"/><Relationship Id="rId4" Type="http://schemas.openxmlformats.org/officeDocument/2006/relationships/tags" Target="../tags/tag31.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notesSlide" Target="../notesSlides/notesSlide12.xml"/><Relationship Id="rId5" Type="http://schemas.openxmlformats.org/officeDocument/2006/relationships/slideLayout" Target="../slideLayouts/slideLayout18.xml"/><Relationship Id="rId4" Type="http://schemas.openxmlformats.org/officeDocument/2006/relationships/tags" Target="../tags/tag35.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notesSlide" Target="../notesSlides/notesSlide14.xml"/><Relationship Id="rId5" Type="http://schemas.openxmlformats.org/officeDocument/2006/relationships/slideLayout" Target="../slideLayouts/slideLayout18.xml"/><Relationship Id="rId4" Type="http://schemas.openxmlformats.org/officeDocument/2006/relationships/tags" Target="../tags/tag39.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notesSlide" Target="../notesSlides/notesSlide16.xml"/><Relationship Id="rId5" Type="http://schemas.openxmlformats.org/officeDocument/2006/relationships/slideLayout" Target="../slideLayouts/slideLayout18.xml"/><Relationship Id="rId4" Type="http://schemas.openxmlformats.org/officeDocument/2006/relationships/tags" Target="../tags/tag43.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7.xml"/><Relationship Id="rId1" Type="http://schemas.openxmlformats.org/officeDocument/2006/relationships/tags" Target="../tags/tag44.xml"/><Relationship Id="rId5" Type="http://schemas.openxmlformats.org/officeDocument/2006/relationships/image" Target="../media/image9.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7.xml"/><Relationship Id="rId1" Type="http://schemas.openxmlformats.org/officeDocument/2006/relationships/tags" Target="../tags/tag4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7.xml"/><Relationship Id="rId1" Type="http://schemas.openxmlformats.org/officeDocument/2006/relationships/tags" Target="../tags/tag4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21" Type="http://schemas.openxmlformats.org/officeDocument/2006/relationships/notesSlide" Target="../notesSlides/notesSlide2.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slideLayout" Target="../slideLayouts/slideLayout18.xml"/><Relationship Id="rId1" Type="http://schemas.openxmlformats.org/officeDocument/2006/relationships/themeOverride" Target="../theme/themeOverride2.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slide" Target="slide30.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slide" Target="slide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7.xml"/><Relationship Id="rId1" Type="http://schemas.openxmlformats.org/officeDocument/2006/relationships/tags" Target="../tags/tag4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slideLayout" Target="../slideLayouts/slideLayout17.xml"/><Relationship Id="rId1" Type="http://schemas.openxmlformats.org/officeDocument/2006/relationships/tags" Target="../tags/tag4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slideLayout" Target="../slideLayouts/slideLayout17.xml"/><Relationship Id="rId1" Type="http://schemas.openxmlformats.org/officeDocument/2006/relationships/tags" Target="../tags/tag4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17.xml"/><Relationship Id="rId1" Type="http://schemas.openxmlformats.org/officeDocument/2006/relationships/tags" Target="../tags/tag50.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17.xml"/><Relationship Id="rId1" Type="http://schemas.openxmlformats.org/officeDocument/2006/relationships/tags" Target="../tags/tag5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17.xml"/><Relationship Id="rId1" Type="http://schemas.openxmlformats.org/officeDocument/2006/relationships/tags" Target="../tags/tag5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17.xml"/><Relationship Id="rId1" Type="http://schemas.openxmlformats.org/officeDocument/2006/relationships/tags" Target="../tags/tag53.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17.xml"/><Relationship Id="rId1" Type="http://schemas.openxmlformats.org/officeDocument/2006/relationships/tags" Target="../tags/tag54.xml"/><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17.xml"/><Relationship Id="rId1" Type="http://schemas.openxmlformats.org/officeDocument/2006/relationships/tags" Target="../tags/tag55.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notesSlide" Target="../notesSlides/notesSlide17.xml"/><Relationship Id="rId5" Type="http://schemas.openxmlformats.org/officeDocument/2006/relationships/slideLayout" Target="../slideLayouts/slideLayout18.xml"/><Relationship Id="rId4" Type="http://schemas.openxmlformats.org/officeDocument/2006/relationships/tags" Target="../tags/tag59.xml"/></Relationships>
</file>

<file path=ppt/slides/_rels/slide3.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notesSlide" Target="../notesSlides/notesSlide3.xml"/><Relationship Id="rId5" Type="http://schemas.openxmlformats.org/officeDocument/2006/relationships/slideLayout" Target="../slideLayouts/slideLayout18.xml"/><Relationship Id="rId4" Type="http://schemas.openxmlformats.org/officeDocument/2006/relationships/tags" Target="../tags/tag23.xml"/></Relationships>
</file>

<file path=ppt/slides/_rels/slide30.xml.rels><?xml version="1.0" encoding="UTF-8" standalone="yes"?>
<Relationships xmlns="http://schemas.openxmlformats.org/package/2006/relationships"><Relationship Id="rId8" Type="http://schemas.openxmlformats.org/officeDocument/2006/relationships/tags" Target="../tags/tag67.xml"/><Relationship Id="rId3" Type="http://schemas.openxmlformats.org/officeDocument/2006/relationships/tags" Target="../tags/tag62.xml"/><Relationship Id="rId7" Type="http://schemas.openxmlformats.org/officeDocument/2006/relationships/tags" Target="../tags/tag66.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tags" Target="../tags/tag65.xml"/><Relationship Id="rId5" Type="http://schemas.openxmlformats.org/officeDocument/2006/relationships/tags" Target="../tags/tag64.xml"/><Relationship Id="rId10" Type="http://schemas.openxmlformats.org/officeDocument/2006/relationships/notesSlide" Target="../notesSlides/notesSlide18.xml"/><Relationship Id="rId4" Type="http://schemas.openxmlformats.org/officeDocument/2006/relationships/tags" Target="../tags/tag63.xml"/><Relationship Id="rId9"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notesSlide" Target="../notesSlides/notesSlide19.xml"/><Relationship Id="rId5" Type="http://schemas.openxmlformats.org/officeDocument/2006/relationships/slideLayout" Target="../slideLayouts/slideLayout18.xml"/><Relationship Id="rId4" Type="http://schemas.openxmlformats.org/officeDocument/2006/relationships/tags" Target="../tags/tag7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notesSlide" Target="../notesSlides/notesSlide8.xml"/><Relationship Id="rId5" Type="http://schemas.openxmlformats.org/officeDocument/2006/relationships/slideLayout" Target="../slideLayouts/slideLayout18.xml"/><Relationship Id="rId4" Type="http://schemas.openxmlformats.org/officeDocument/2006/relationships/tags" Target="../tags/tag27.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46C8E5B-E5AF-4CE6-B579-DFF2834F8EBE}"/>
              </a:ext>
            </a:extLst>
          </p:cNvPr>
          <p:cNvPicPr>
            <a:picLocks noChangeAspect="1"/>
          </p:cNvPicPr>
          <p:nvPr/>
        </p:nvPicPr>
        <p:blipFill>
          <a:blip r:embed="rId5"/>
          <a:stretch>
            <a:fillRect/>
          </a:stretch>
        </p:blipFill>
        <p:spPr>
          <a:xfrm>
            <a:off x="2156" y="1975"/>
            <a:ext cx="7022758" cy="6856025"/>
          </a:xfrm>
          <a:prstGeom prst="rect">
            <a:avLst/>
          </a:prstGeom>
        </p:spPr>
      </p:pic>
      <p:sp>
        <p:nvSpPr>
          <p:cNvPr id="9" name="PA_文本框 2">
            <a:extLst>
              <a:ext uri="{FF2B5EF4-FFF2-40B4-BE49-F238E27FC236}">
                <a16:creationId xmlns:a16="http://schemas.microsoft.com/office/drawing/2014/main" id="{6C749F12-4F50-43F2-9233-2AD85476807A}"/>
              </a:ext>
            </a:extLst>
          </p:cNvPr>
          <p:cNvSpPr txBox="1"/>
          <p:nvPr>
            <p:custDataLst>
              <p:tags r:id="rId2"/>
            </p:custDataLst>
          </p:nvPr>
        </p:nvSpPr>
        <p:spPr>
          <a:xfrm>
            <a:off x="7024914" y="2459504"/>
            <a:ext cx="4801314" cy="193899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0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聚金融</a:t>
            </a:r>
            <a:endParaRPr kumimoji="0" lang="en-US" altLang="zh-CN" sz="60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0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产品调研报告</a:t>
            </a:r>
          </a:p>
        </p:txBody>
      </p:sp>
    </p:spTree>
    <p:extLst>
      <p:ext uri="{BB962C8B-B14F-4D97-AF65-F5344CB8AC3E}">
        <p14:creationId xmlns:p14="http://schemas.microsoft.com/office/powerpoint/2010/main" val="3580716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 presetClass="entr" presetSubtype="2"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1000" fill="hold"/>
                                        <p:tgtEl>
                                          <p:spTgt spid="9"/>
                                        </p:tgtEl>
                                        <p:attrNameLst>
                                          <p:attrName>ppt_x</p:attrName>
                                        </p:attrNameLst>
                                      </p:cBhvr>
                                      <p:tavLst>
                                        <p:tav tm="0">
                                          <p:val>
                                            <p:strVal val="1+#ppt_w/2"/>
                                          </p:val>
                                        </p:tav>
                                        <p:tav tm="100000">
                                          <p:val>
                                            <p:strVal val="#ppt_x"/>
                                          </p:val>
                                        </p:tav>
                                      </p:tavLst>
                                    </p:anim>
                                    <p:anim calcmode="lin" valueType="num">
                                      <p:cBhvr additive="base">
                                        <p:cTn id="11" dur="1000" fill="hold"/>
                                        <p:tgtEl>
                                          <p:spTgt spid="9"/>
                                        </p:tgtEl>
                                        <p:attrNameLst>
                                          <p:attrName>ppt_y</p:attrName>
                                        </p:attrNameLst>
                                      </p:cBhvr>
                                      <p:tavLst>
                                        <p:tav tm="0">
                                          <p:val>
                                            <p:strVal val="#ppt_y"/>
                                          </p:val>
                                        </p:tav>
                                        <p:tav tm="100000">
                                          <p:val>
                                            <p:strVal val="#ppt_y"/>
                                          </p:val>
                                        </p:tav>
                                      </p:tavLst>
                                    </p:anim>
                                  </p:childTnLst>
                                </p:cTn>
                              </p:par>
                              <p:par>
                                <p:cTn id="12" presetID="19" presetClass="entr" presetSubtype="5" fill="hold" grpId="1"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1000" fill="hold"/>
                                        <p:tgtEl>
                                          <p:spTgt spid="9"/>
                                        </p:tgtEl>
                                        <p:attrNameLst>
                                          <p:attrName>ppt_w</p:attrName>
                                        </p:attrNameLst>
                                      </p:cBhvr>
                                      <p:tavLst>
                                        <p:tav tm="0">
                                          <p:val>
                                            <p:strVal val="#ppt_w"/>
                                          </p:val>
                                        </p:tav>
                                        <p:tav tm="100000">
                                          <p:val>
                                            <p:strVal val="#ppt_w"/>
                                          </p:val>
                                        </p:tav>
                                      </p:tavLst>
                                    </p:anim>
                                    <p:anim calcmode="lin" valueType="num">
                                      <p:cBhvr>
                                        <p:cTn id="15" dur="1000" fill="hold"/>
                                        <p:tgtEl>
                                          <p:spTgt spid="9"/>
                                        </p:tgtEl>
                                        <p:attrNameLst>
                                          <p:attrName>ppt_h</p:attrName>
                                        </p:attrNameLst>
                                      </p:cBhvr>
                                      <p:tavLst>
                                        <p:tav tm="0" fmla="#ppt_h*sin(2.5*pi*$)">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A_文本框 4">
            <a:extLst>
              <a:ext uri="{FF2B5EF4-FFF2-40B4-BE49-F238E27FC236}">
                <a16:creationId xmlns:a16="http://schemas.microsoft.com/office/drawing/2014/main" id="{F261474C-1B2D-47D8-8556-AD02B0492A32}"/>
              </a:ext>
            </a:extLst>
          </p:cNvPr>
          <p:cNvSpPr txBox="1"/>
          <p:nvPr>
            <p:custDataLst>
              <p:tags r:id="rId2"/>
            </p:custDataLst>
          </p:nvPr>
        </p:nvSpPr>
        <p:spPr>
          <a:xfrm>
            <a:off x="3483427" y="3134461"/>
            <a:ext cx="7184572" cy="779453"/>
          </a:xfrm>
          <a:prstGeom prst="rect">
            <a:avLst/>
          </a:prstGeom>
          <a:noFill/>
        </p:spPr>
        <p:txBody>
          <a:bodyPr rIns="360000">
            <a:normAutofit lnSpcReduction="10000"/>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使用场景</a:t>
            </a:r>
          </a:p>
        </p:txBody>
      </p:sp>
      <p:cxnSp>
        <p:nvCxnSpPr>
          <p:cNvPr id="22" name="PA_直接连接符 9">
            <a:extLst>
              <a:ext uri="{FF2B5EF4-FFF2-40B4-BE49-F238E27FC236}">
                <a16:creationId xmlns:a16="http://schemas.microsoft.com/office/drawing/2014/main" id="{F28BB7E5-1C76-43A4-90E9-8525DB1D6FD1}"/>
              </a:ext>
            </a:extLst>
          </p:cNvPr>
          <p:cNvCxnSpPr>
            <a:cxnSpLocks/>
          </p:cNvCxnSpPr>
          <p:nvPr>
            <p:custDataLst>
              <p:tags r:id="rId3"/>
            </p:custDataLst>
          </p:nvPr>
        </p:nvCxnSpPr>
        <p:spPr>
          <a:xfrm>
            <a:off x="3483427" y="4002823"/>
            <a:ext cx="7184571"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PA_矩形 2">
            <a:extLst>
              <a:ext uri="{FF2B5EF4-FFF2-40B4-BE49-F238E27FC236}">
                <a16:creationId xmlns:a16="http://schemas.microsoft.com/office/drawing/2014/main" id="{D947752C-5DBA-48E5-BEB9-F9DB55B6023C}"/>
              </a:ext>
            </a:extLst>
          </p:cNvPr>
          <p:cNvSpPr/>
          <p:nvPr>
            <p:custDataLst>
              <p:tags r:id="rId4"/>
            </p:custDataLst>
          </p:nvPr>
        </p:nvSpPr>
        <p:spPr>
          <a:xfrm>
            <a:off x="1524001" y="2660650"/>
            <a:ext cx="1573213" cy="15367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CFCFC"/>
                </a:solidFill>
                <a:effectLst/>
                <a:uLnTx/>
                <a:uFillTx/>
                <a:latin typeface="Gungsuh" panose="02030600000101010101" pitchFamily="18" charset="-127"/>
                <a:ea typeface="等线" panose="02010600030101010101" pitchFamily="2" charset="-122"/>
                <a:cs typeface="+mn-cs"/>
              </a:rPr>
              <a:t>03</a:t>
            </a:r>
            <a:endParaRPr kumimoji="0" lang="zh-CN" altLang="en-US" sz="6000" b="0" i="0" u="none" strike="noStrike" kern="1200" cap="none" spc="0" normalizeH="0" baseline="0" noProof="0" dirty="0">
              <a:ln>
                <a:noFill/>
              </a:ln>
              <a:solidFill>
                <a:srgbClr val="FCFCFC"/>
              </a:solidFill>
              <a:effectLst/>
              <a:uLnTx/>
              <a:uFillTx/>
              <a:latin typeface="Gungsuh" panose="02030600000101010101" pitchFamily="18" charset="-127"/>
              <a:ea typeface="等线" panose="02010600030101010101" pitchFamily="2" charset="-122"/>
              <a:cs typeface="+mn-cs"/>
            </a:endParaRPr>
          </a:p>
        </p:txBody>
      </p:sp>
    </p:spTree>
    <p:custDataLst>
      <p:tags r:id="rId1"/>
    </p:custDataLst>
    <p:extLst>
      <p:ext uri="{BB962C8B-B14F-4D97-AF65-F5344CB8AC3E}">
        <p14:creationId xmlns:p14="http://schemas.microsoft.com/office/powerpoint/2010/main" val="21715658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22" presetClass="entr" presetSubtype="8" fill="hold"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par>
                                <p:cTn id="13" presetID="42"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a:extLst>
              <a:ext uri="{FF2B5EF4-FFF2-40B4-BE49-F238E27FC236}">
                <a16:creationId xmlns:a16="http://schemas.microsoft.com/office/drawing/2014/main" id="{87A0C3BF-0BFA-459E-97D5-0746B5D152DA}"/>
              </a:ext>
            </a:extLst>
          </p:cNvPr>
          <p:cNvSpPr/>
          <p:nvPr/>
        </p:nvSpPr>
        <p:spPr>
          <a:xfrm>
            <a:off x="413180" y="1837634"/>
            <a:ext cx="4606496" cy="3182731"/>
          </a:xfrm>
          <a:prstGeom prst="rect">
            <a:avLst/>
          </a:prstGeom>
        </p:spPr>
        <p:txBody>
          <a:bodyPr wrap="square">
            <a:spAutoFit/>
          </a:bodyPr>
          <a:lstStyle/>
          <a:p>
            <a:pPr lvl="0"/>
            <a:r>
              <a:rPr lang="en-US" altLang="zh-CN" sz="2400" b="1" dirty="0">
                <a:solidFill>
                  <a:srgbClr val="063D54"/>
                </a:solidFill>
                <a:latin typeface="微软雅黑" panose="020B0503020204020204" pitchFamily="34" charset="-122"/>
                <a:ea typeface="微软雅黑" panose="020B0503020204020204" pitchFamily="34" charset="-122"/>
              </a:rPr>
              <a:t>2</a:t>
            </a:r>
            <a:r>
              <a:rPr lang="zh-CN" altLang="en-US" sz="2400" b="1" dirty="0">
                <a:solidFill>
                  <a:srgbClr val="063D54"/>
                </a:solidFill>
                <a:latin typeface="微软雅黑" panose="020B0503020204020204" pitchFamily="34" charset="-122"/>
                <a:ea typeface="微软雅黑" panose="020B0503020204020204" pitchFamily="34" charset="-122"/>
              </a:rPr>
              <a:t>、使用场景</a:t>
            </a:r>
            <a:endParaRPr lang="en-US" altLang="zh-CN" sz="2400" b="1" dirty="0">
              <a:solidFill>
                <a:srgbClr val="063D54"/>
              </a:solidFill>
              <a:latin typeface="微软雅黑" panose="020B0503020204020204" pitchFamily="34" charset="-122"/>
              <a:ea typeface="微软雅黑" panose="020B0503020204020204" pitchFamily="34" charset="-122"/>
            </a:endParaRPr>
          </a:p>
          <a:p>
            <a:pPr marL="342900" lvl="0" indent="-342900">
              <a:buFont typeface="+mj-lt"/>
              <a:buAutoNum type="alphaLcPeriod"/>
            </a:pPr>
            <a:endParaRPr lang="en-US" altLang="zh-CN" b="1" dirty="0">
              <a:latin typeface="微软雅黑" panose="020B0503020204020204" pitchFamily="34" charset="-122"/>
              <a:ea typeface="微软雅黑" panose="020B0503020204020204" pitchFamily="34" charset="-122"/>
            </a:endParaRPr>
          </a:p>
          <a:p>
            <a:pPr marL="342900" lvl="0" indent="-342900">
              <a:lnSpc>
                <a:spcPct val="150000"/>
              </a:lnSpc>
              <a:buFont typeface="+mj-lt"/>
              <a:buAutoNum type="alphaLcPeriod"/>
            </a:pPr>
            <a:r>
              <a:rPr lang="zh-CN" altLang="en-US" b="1" dirty="0">
                <a:latin typeface="微软雅黑" panose="020B0503020204020204" pitchFamily="34" charset="-122"/>
                <a:ea typeface="微软雅黑" panose="020B0503020204020204" pitchFamily="34" charset="-122"/>
              </a:rPr>
              <a:t>用户存在资金闲置时，会将闲置资金进行投资理财管理；</a:t>
            </a:r>
            <a:endParaRPr lang="en-US" altLang="zh-CN" b="1" dirty="0">
              <a:latin typeface="微软雅黑" panose="020B0503020204020204" pitchFamily="34" charset="-122"/>
              <a:ea typeface="微软雅黑" panose="020B0503020204020204" pitchFamily="34" charset="-122"/>
            </a:endParaRPr>
          </a:p>
          <a:p>
            <a:pPr marL="342900" lvl="0" indent="-342900">
              <a:lnSpc>
                <a:spcPct val="150000"/>
              </a:lnSpc>
              <a:buFont typeface="+mj-lt"/>
              <a:buAutoNum type="alphaLcPeriod"/>
            </a:pPr>
            <a:r>
              <a:rPr lang="zh-CN" altLang="en-US" b="1" dirty="0">
                <a:latin typeface="微软雅黑" panose="020B0503020204020204" pitchFamily="34" charset="-122"/>
                <a:ea typeface="微软雅黑" panose="020B0503020204020204" pitchFamily="34" charset="-122"/>
              </a:rPr>
              <a:t>用户获得工资报酬时，会将部分闲置资金进行投资理财管理；</a:t>
            </a:r>
            <a:endParaRPr lang="en-US" altLang="zh-CN" b="1" dirty="0">
              <a:latin typeface="微软雅黑" panose="020B0503020204020204" pitchFamily="34" charset="-122"/>
              <a:ea typeface="微软雅黑" panose="020B0503020204020204" pitchFamily="34" charset="-122"/>
            </a:endParaRPr>
          </a:p>
          <a:p>
            <a:pPr marL="342900" lvl="0" indent="-342900">
              <a:lnSpc>
                <a:spcPct val="150000"/>
              </a:lnSpc>
              <a:buFont typeface="+mj-lt"/>
              <a:buAutoNum type="alphaLcPeriod"/>
            </a:pPr>
            <a:r>
              <a:rPr lang="zh-CN" altLang="en-US" b="1" dirty="0">
                <a:latin typeface="微软雅黑" panose="020B0503020204020204" pitchFamily="34" charset="-122"/>
                <a:ea typeface="微软雅黑" panose="020B0503020204020204" pitchFamily="34" charset="-122"/>
              </a:rPr>
              <a:t>用户投资理财的款项到期到账后，会继续进行投资理财管理。</a:t>
            </a:r>
            <a:endParaRPr lang="en-US" altLang="zh-CN" b="1" dirty="0">
              <a:latin typeface="微软雅黑" panose="020B0503020204020204" pitchFamily="34" charset="-122"/>
              <a:ea typeface="微软雅黑" panose="020B0503020204020204" pitchFamily="34" charset="-122"/>
            </a:endParaRPr>
          </a:p>
        </p:txBody>
      </p:sp>
      <p:pic>
        <p:nvPicPr>
          <p:cNvPr id="5" name="图片占位符 2">
            <a:extLst>
              <a:ext uri="{FF2B5EF4-FFF2-40B4-BE49-F238E27FC236}">
                <a16:creationId xmlns:a16="http://schemas.microsoft.com/office/drawing/2014/main" id="{E4D01219-1B60-48D2-B693-97C35A5E9085}"/>
              </a:ext>
            </a:extLst>
          </p:cNvPr>
          <p:cNvPicPr>
            <a:picLocks noChangeAspect="1"/>
          </p:cNvPicPr>
          <p:nvPr/>
        </p:nvPicPr>
        <p:blipFill>
          <a:blip r:embed="rId3">
            <a:extLst>
              <a:ext uri="{28A0092B-C50C-407E-A947-70E740481C1C}">
                <a14:useLocalDpi xmlns:a14="http://schemas.microsoft.com/office/drawing/2010/main" val="0"/>
              </a:ext>
            </a:extLst>
          </a:blip>
          <a:srcRect l="17091" r="17091"/>
          <a:stretch>
            <a:fillRect/>
          </a:stretch>
        </p:blipFill>
        <p:spPr>
          <a:xfrm>
            <a:off x="5420139" y="0"/>
            <a:ext cx="6771861" cy="6858000"/>
          </a:xfrm>
          <a:prstGeom prst="rect">
            <a:avLst/>
          </a:prstGeom>
        </p:spPr>
      </p:pic>
      <p:sp>
        <p:nvSpPr>
          <p:cNvPr id="7" name="Rectangle 8">
            <a:extLst>
              <a:ext uri="{FF2B5EF4-FFF2-40B4-BE49-F238E27FC236}">
                <a16:creationId xmlns:a16="http://schemas.microsoft.com/office/drawing/2014/main" id="{F57EE59D-B3E9-415B-A9C5-420F0D78A855}"/>
              </a:ext>
            </a:extLst>
          </p:cNvPr>
          <p:cNvSpPr/>
          <p:nvPr/>
        </p:nvSpPr>
        <p:spPr>
          <a:xfrm>
            <a:off x="5424694" y="0"/>
            <a:ext cx="3381375" cy="6858000"/>
          </a:xfrm>
          <a:prstGeom prst="rect">
            <a:avLst/>
          </a:prstGeom>
          <a:solidFill>
            <a:srgbClr val="063D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等线" panose="020F0502020204030204"/>
              <a:ea typeface="+mn-ea"/>
              <a:cs typeface="+mn-cs"/>
            </a:endParaRPr>
          </a:p>
        </p:txBody>
      </p:sp>
    </p:spTree>
    <p:extLst>
      <p:ext uri="{BB962C8B-B14F-4D97-AF65-F5344CB8AC3E}">
        <p14:creationId xmlns:p14="http://schemas.microsoft.com/office/powerpoint/2010/main" val="36715758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A_文本框 4">
            <a:extLst>
              <a:ext uri="{FF2B5EF4-FFF2-40B4-BE49-F238E27FC236}">
                <a16:creationId xmlns:a16="http://schemas.microsoft.com/office/drawing/2014/main" id="{F261474C-1B2D-47D8-8556-AD02B0492A32}"/>
              </a:ext>
            </a:extLst>
          </p:cNvPr>
          <p:cNvSpPr txBox="1"/>
          <p:nvPr>
            <p:custDataLst>
              <p:tags r:id="rId2"/>
            </p:custDataLst>
          </p:nvPr>
        </p:nvSpPr>
        <p:spPr>
          <a:xfrm>
            <a:off x="3483427" y="3134461"/>
            <a:ext cx="7184572" cy="779453"/>
          </a:xfrm>
          <a:prstGeom prst="rect">
            <a:avLst/>
          </a:prstGeom>
          <a:noFill/>
        </p:spPr>
        <p:txBody>
          <a:bodyPr rIns="360000">
            <a:normAutofit lnSpcReduction="10000"/>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zh-CN" altLang="en-US" sz="4800" b="1" dirty="0">
                <a:latin typeface="微软雅黑" panose="020B0503020204020204" pitchFamily="34" charset="-122"/>
                <a:ea typeface="微软雅黑" panose="020B0503020204020204" pitchFamily="34" charset="-122"/>
              </a:rPr>
              <a:t>需求痛点</a:t>
            </a:r>
            <a:endParaRPr kumimoji="0" lang="zh-CN" altLang="en-US" sz="48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cxnSp>
        <p:nvCxnSpPr>
          <p:cNvPr id="22" name="PA_直接连接符 9">
            <a:extLst>
              <a:ext uri="{FF2B5EF4-FFF2-40B4-BE49-F238E27FC236}">
                <a16:creationId xmlns:a16="http://schemas.microsoft.com/office/drawing/2014/main" id="{F28BB7E5-1C76-43A4-90E9-8525DB1D6FD1}"/>
              </a:ext>
            </a:extLst>
          </p:cNvPr>
          <p:cNvCxnSpPr>
            <a:cxnSpLocks/>
          </p:cNvCxnSpPr>
          <p:nvPr>
            <p:custDataLst>
              <p:tags r:id="rId3"/>
            </p:custDataLst>
          </p:nvPr>
        </p:nvCxnSpPr>
        <p:spPr>
          <a:xfrm>
            <a:off x="3483427" y="4002823"/>
            <a:ext cx="7184571"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PA_矩形 2">
            <a:extLst>
              <a:ext uri="{FF2B5EF4-FFF2-40B4-BE49-F238E27FC236}">
                <a16:creationId xmlns:a16="http://schemas.microsoft.com/office/drawing/2014/main" id="{D947752C-5DBA-48E5-BEB9-F9DB55B6023C}"/>
              </a:ext>
            </a:extLst>
          </p:cNvPr>
          <p:cNvSpPr/>
          <p:nvPr>
            <p:custDataLst>
              <p:tags r:id="rId4"/>
            </p:custDataLst>
          </p:nvPr>
        </p:nvSpPr>
        <p:spPr>
          <a:xfrm>
            <a:off x="1524001" y="2660650"/>
            <a:ext cx="1573213" cy="15367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CFCFC"/>
                </a:solidFill>
                <a:effectLst/>
                <a:uLnTx/>
                <a:uFillTx/>
                <a:latin typeface="Gungsuh" panose="02030600000101010101" pitchFamily="18" charset="-127"/>
                <a:ea typeface="等线" panose="02010600030101010101" pitchFamily="2" charset="-122"/>
                <a:cs typeface="+mn-cs"/>
              </a:rPr>
              <a:t>04</a:t>
            </a:r>
            <a:endParaRPr kumimoji="0" lang="zh-CN" altLang="en-US" sz="6000" b="0" i="0" u="none" strike="noStrike" kern="1200" cap="none" spc="0" normalizeH="0" baseline="0" noProof="0" dirty="0">
              <a:ln>
                <a:noFill/>
              </a:ln>
              <a:solidFill>
                <a:srgbClr val="FCFCFC"/>
              </a:solidFill>
              <a:effectLst/>
              <a:uLnTx/>
              <a:uFillTx/>
              <a:latin typeface="Gungsuh" panose="02030600000101010101" pitchFamily="18" charset="-127"/>
              <a:ea typeface="等线" panose="02010600030101010101" pitchFamily="2" charset="-122"/>
              <a:cs typeface="+mn-cs"/>
            </a:endParaRPr>
          </a:p>
        </p:txBody>
      </p:sp>
    </p:spTree>
    <p:custDataLst>
      <p:tags r:id="rId1"/>
    </p:custDataLst>
    <p:extLst>
      <p:ext uri="{BB962C8B-B14F-4D97-AF65-F5344CB8AC3E}">
        <p14:creationId xmlns:p14="http://schemas.microsoft.com/office/powerpoint/2010/main" val="35654098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22" presetClass="entr" presetSubtype="8" fill="hold"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par>
                                <p:cTn id="13" presetID="42"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2">
            <a:extLst>
              <a:ext uri="{FF2B5EF4-FFF2-40B4-BE49-F238E27FC236}">
                <a16:creationId xmlns:a16="http://schemas.microsoft.com/office/drawing/2014/main" id="{E4D01219-1B60-48D2-B693-97C35A5E9085}"/>
              </a:ext>
            </a:extLst>
          </p:cNvPr>
          <p:cNvPicPr>
            <a:picLocks noChangeAspect="1"/>
          </p:cNvPicPr>
          <p:nvPr/>
        </p:nvPicPr>
        <p:blipFill>
          <a:blip r:embed="rId3">
            <a:extLst>
              <a:ext uri="{28A0092B-C50C-407E-A947-70E740481C1C}">
                <a14:useLocalDpi xmlns:a14="http://schemas.microsoft.com/office/drawing/2010/main" val="0"/>
              </a:ext>
            </a:extLst>
          </a:blip>
          <a:srcRect l="17091" r="17091"/>
          <a:stretch>
            <a:fillRect/>
          </a:stretch>
        </p:blipFill>
        <p:spPr>
          <a:xfrm>
            <a:off x="5420139" y="0"/>
            <a:ext cx="6771861" cy="6858000"/>
          </a:xfrm>
          <a:prstGeom prst="rect">
            <a:avLst/>
          </a:prstGeom>
        </p:spPr>
      </p:pic>
      <p:sp>
        <p:nvSpPr>
          <p:cNvPr id="7" name="Rectangle 8">
            <a:extLst>
              <a:ext uri="{FF2B5EF4-FFF2-40B4-BE49-F238E27FC236}">
                <a16:creationId xmlns:a16="http://schemas.microsoft.com/office/drawing/2014/main" id="{F57EE59D-B3E9-415B-A9C5-420F0D78A855}"/>
              </a:ext>
            </a:extLst>
          </p:cNvPr>
          <p:cNvSpPr/>
          <p:nvPr/>
        </p:nvSpPr>
        <p:spPr>
          <a:xfrm flipH="1">
            <a:off x="8806069" y="0"/>
            <a:ext cx="3390487" cy="6858000"/>
          </a:xfrm>
          <a:prstGeom prst="rect">
            <a:avLst/>
          </a:prstGeom>
          <a:solidFill>
            <a:srgbClr val="063D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等线" panose="020F0502020204030204"/>
              <a:ea typeface="+mn-ea"/>
              <a:cs typeface="+mn-cs"/>
            </a:endParaRPr>
          </a:p>
        </p:txBody>
      </p:sp>
      <p:sp>
        <p:nvSpPr>
          <p:cNvPr id="8" name="矩形 7">
            <a:extLst>
              <a:ext uri="{FF2B5EF4-FFF2-40B4-BE49-F238E27FC236}">
                <a16:creationId xmlns:a16="http://schemas.microsoft.com/office/drawing/2014/main" id="{5D899921-6505-4836-AE6D-7ADFD014759E}"/>
              </a:ext>
            </a:extLst>
          </p:cNvPr>
          <p:cNvSpPr/>
          <p:nvPr/>
        </p:nvSpPr>
        <p:spPr>
          <a:xfrm>
            <a:off x="404300" y="2253133"/>
            <a:ext cx="4606496" cy="2351734"/>
          </a:xfrm>
          <a:prstGeom prst="rect">
            <a:avLst/>
          </a:prstGeom>
        </p:spPr>
        <p:txBody>
          <a:bodyPr wrap="square">
            <a:spAutoFit/>
          </a:bodyPr>
          <a:lstStyle/>
          <a:p>
            <a:pPr lvl="0"/>
            <a:r>
              <a:rPr lang="en-US" altLang="zh-CN" sz="2400" b="1" dirty="0">
                <a:solidFill>
                  <a:srgbClr val="063D54"/>
                </a:solidFill>
                <a:latin typeface="微软雅黑" panose="020B0503020204020204" pitchFamily="34" charset="-122"/>
                <a:ea typeface="微软雅黑" panose="020B0503020204020204" pitchFamily="34" charset="-122"/>
              </a:rPr>
              <a:t>1</a:t>
            </a:r>
            <a:r>
              <a:rPr lang="zh-CN" altLang="en-US" sz="2400" b="1" dirty="0">
                <a:solidFill>
                  <a:srgbClr val="063D54"/>
                </a:solidFill>
                <a:latin typeface="微软雅黑" panose="020B0503020204020204" pitchFamily="34" charset="-122"/>
                <a:ea typeface="微软雅黑" panose="020B0503020204020204" pitchFamily="34" charset="-122"/>
              </a:rPr>
              <a:t>、需求痛点</a:t>
            </a:r>
            <a:endParaRPr lang="en-US" altLang="zh-CN" sz="2400" b="1" dirty="0">
              <a:solidFill>
                <a:srgbClr val="063D54"/>
              </a:solidFill>
              <a:latin typeface="微软雅黑" panose="020B0503020204020204" pitchFamily="34" charset="-122"/>
              <a:ea typeface="微软雅黑" panose="020B0503020204020204" pitchFamily="34" charset="-122"/>
            </a:endParaRPr>
          </a:p>
          <a:p>
            <a:pPr lvl="0"/>
            <a:endParaRPr lang="en-US" altLang="zh-CN" b="1" dirty="0">
              <a:latin typeface="微软雅黑" panose="020B0503020204020204" pitchFamily="34" charset="-122"/>
              <a:ea typeface="微软雅黑" panose="020B0503020204020204" pitchFamily="34" charset="-122"/>
            </a:endParaRPr>
          </a:p>
          <a:p>
            <a:pPr marL="342900" lvl="0" indent="-342900">
              <a:lnSpc>
                <a:spcPct val="150000"/>
              </a:lnSpc>
              <a:buFont typeface="+mj-lt"/>
              <a:buAutoNum type="alphaLcPeriod"/>
            </a:pPr>
            <a:r>
              <a:rPr lang="zh-CN" altLang="en-US" b="1" dirty="0">
                <a:latin typeface="微软雅黑" panose="020B0503020204020204" pitchFamily="34" charset="-122"/>
                <a:ea typeface="微软雅黑" panose="020B0503020204020204" pitchFamily="34" charset="-122"/>
              </a:rPr>
              <a:t>用户需要去银行线下门店办理投资理财，时间成本较高，办理流程繁琐。</a:t>
            </a:r>
            <a:endParaRPr lang="en-US" altLang="zh-CN" b="1" dirty="0">
              <a:latin typeface="微软雅黑" panose="020B0503020204020204" pitchFamily="34" charset="-122"/>
              <a:ea typeface="微软雅黑" panose="020B0503020204020204" pitchFamily="34" charset="-122"/>
            </a:endParaRPr>
          </a:p>
          <a:p>
            <a:pPr marL="342900" lvl="0" indent="-342900">
              <a:lnSpc>
                <a:spcPct val="150000"/>
              </a:lnSpc>
              <a:buFont typeface="+mj-lt"/>
              <a:buAutoNum type="alphaLcPeriod"/>
            </a:pPr>
            <a:r>
              <a:rPr lang="zh-CN" altLang="en-US" b="1" dirty="0">
                <a:latin typeface="微软雅黑" panose="020B0503020204020204" pitchFamily="34" charset="-122"/>
                <a:ea typeface="微软雅黑" panose="020B0503020204020204" pitchFamily="34" charset="-122"/>
              </a:rPr>
              <a:t>用户闲置资金较少时，传统银行投资理财入门门槛较高，可能无法办理。</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277872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A_文本框 4">
            <a:extLst>
              <a:ext uri="{FF2B5EF4-FFF2-40B4-BE49-F238E27FC236}">
                <a16:creationId xmlns:a16="http://schemas.microsoft.com/office/drawing/2014/main" id="{F261474C-1B2D-47D8-8556-AD02B0492A32}"/>
              </a:ext>
            </a:extLst>
          </p:cNvPr>
          <p:cNvSpPr txBox="1"/>
          <p:nvPr>
            <p:custDataLst>
              <p:tags r:id="rId2"/>
            </p:custDataLst>
          </p:nvPr>
        </p:nvSpPr>
        <p:spPr>
          <a:xfrm>
            <a:off x="3483427" y="3134461"/>
            <a:ext cx="7184572" cy="779453"/>
          </a:xfrm>
          <a:prstGeom prst="rect">
            <a:avLst/>
          </a:prstGeom>
          <a:noFill/>
        </p:spPr>
        <p:txBody>
          <a:bodyPr rIns="360000">
            <a:normAutofit lnSpcReduction="10000"/>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zh-CN" altLang="en-US" sz="4800" b="1" dirty="0">
                <a:latin typeface="微软雅黑" panose="020B0503020204020204" pitchFamily="34" charset="-122"/>
                <a:ea typeface="微软雅黑" panose="020B0503020204020204" pitchFamily="34" charset="-122"/>
              </a:rPr>
              <a:t>核心功能</a:t>
            </a:r>
            <a:endParaRPr kumimoji="0" lang="zh-CN" altLang="en-US" sz="48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cxnSp>
        <p:nvCxnSpPr>
          <p:cNvPr id="22" name="PA_直接连接符 9">
            <a:extLst>
              <a:ext uri="{FF2B5EF4-FFF2-40B4-BE49-F238E27FC236}">
                <a16:creationId xmlns:a16="http://schemas.microsoft.com/office/drawing/2014/main" id="{F28BB7E5-1C76-43A4-90E9-8525DB1D6FD1}"/>
              </a:ext>
            </a:extLst>
          </p:cNvPr>
          <p:cNvCxnSpPr>
            <a:cxnSpLocks/>
          </p:cNvCxnSpPr>
          <p:nvPr>
            <p:custDataLst>
              <p:tags r:id="rId3"/>
            </p:custDataLst>
          </p:nvPr>
        </p:nvCxnSpPr>
        <p:spPr>
          <a:xfrm>
            <a:off x="3483427" y="4002823"/>
            <a:ext cx="7184571"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PA_矩形 2">
            <a:extLst>
              <a:ext uri="{FF2B5EF4-FFF2-40B4-BE49-F238E27FC236}">
                <a16:creationId xmlns:a16="http://schemas.microsoft.com/office/drawing/2014/main" id="{D947752C-5DBA-48E5-BEB9-F9DB55B6023C}"/>
              </a:ext>
            </a:extLst>
          </p:cNvPr>
          <p:cNvSpPr/>
          <p:nvPr>
            <p:custDataLst>
              <p:tags r:id="rId4"/>
            </p:custDataLst>
          </p:nvPr>
        </p:nvSpPr>
        <p:spPr>
          <a:xfrm>
            <a:off x="1524001" y="2660650"/>
            <a:ext cx="1573213" cy="15367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CFCFC"/>
                </a:solidFill>
                <a:effectLst/>
                <a:uLnTx/>
                <a:uFillTx/>
                <a:latin typeface="Gungsuh" panose="02030600000101010101" pitchFamily="18" charset="-127"/>
                <a:ea typeface="等线" panose="02010600030101010101" pitchFamily="2" charset="-122"/>
                <a:cs typeface="+mn-cs"/>
              </a:rPr>
              <a:t>05</a:t>
            </a:r>
            <a:endParaRPr kumimoji="0" lang="zh-CN" altLang="en-US" sz="6000" b="0" i="0" u="none" strike="noStrike" kern="1200" cap="none" spc="0" normalizeH="0" baseline="0" noProof="0" dirty="0">
              <a:ln>
                <a:noFill/>
              </a:ln>
              <a:solidFill>
                <a:srgbClr val="FCFCFC"/>
              </a:solidFill>
              <a:effectLst/>
              <a:uLnTx/>
              <a:uFillTx/>
              <a:latin typeface="Gungsuh" panose="02030600000101010101" pitchFamily="18" charset="-127"/>
              <a:ea typeface="等线" panose="02010600030101010101" pitchFamily="2" charset="-122"/>
              <a:cs typeface="+mn-cs"/>
            </a:endParaRPr>
          </a:p>
        </p:txBody>
      </p:sp>
    </p:spTree>
    <p:custDataLst>
      <p:tags r:id="rId1"/>
    </p:custDataLst>
    <p:extLst>
      <p:ext uri="{BB962C8B-B14F-4D97-AF65-F5344CB8AC3E}">
        <p14:creationId xmlns:p14="http://schemas.microsoft.com/office/powerpoint/2010/main" val="8729105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22" presetClass="entr" presetSubtype="8" fill="hold"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par>
                                <p:cTn id="13" presetID="42"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2">
            <a:extLst>
              <a:ext uri="{FF2B5EF4-FFF2-40B4-BE49-F238E27FC236}">
                <a16:creationId xmlns:a16="http://schemas.microsoft.com/office/drawing/2014/main" id="{E4D01219-1B60-48D2-B693-97C35A5E9085}"/>
              </a:ext>
            </a:extLst>
          </p:cNvPr>
          <p:cNvPicPr>
            <a:picLocks noChangeAspect="1"/>
          </p:cNvPicPr>
          <p:nvPr/>
        </p:nvPicPr>
        <p:blipFill>
          <a:blip r:embed="rId3">
            <a:extLst>
              <a:ext uri="{28A0092B-C50C-407E-A947-70E740481C1C}">
                <a14:useLocalDpi xmlns:a14="http://schemas.microsoft.com/office/drawing/2010/main" val="0"/>
              </a:ext>
            </a:extLst>
          </a:blip>
          <a:srcRect l="17091" r="17091"/>
          <a:stretch>
            <a:fillRect/>
          </a:stretch>
        </p:blipFill>
        <p:spPr>
          <a:xfrm>
            <a:off x="5420139" y="0"/>
            <a:ext cx="6771861" cy="6858000"/>
          </a:xfrm>
          <a:prstGeom prst="rect">
            <a:avLst/>
          </a:prstGeom>
        </p:spPr>
      </p:pic>
      <p:sp>
        <p:nvSpPr>
          <p:cNvPr id="7" name="Rectangle 8">
            <a:extLst>
              <a:ext uri="{FF2B5EF4-FFF2-40B4-BE49-F238E27FC236}">
                <a16:creationId xmlns:a16="http://schemas.microsoft.com/office/drawing/2014/main" id="{F57EE59D-B3E9-415B-A9C5-420F0D78A855}"/>
              </a:ext>
            </a:extLst>
          </p:cNvPr>
          <p:cNvSpPr/>
          <p:nvPr/>
        </p:nvSpPr>
        <p:spPr>
          <a:xfrm flipH="1">
            <a:off x="5420136" y="0"/>
            <a:ext cx="3390487" cy="6858000"/>
          </a:xfrm>
          <a:prstGeom prst="rect">
            <a:avLst/>
          </a:prstGeom>
          <a:solidFill>
            <a:srgbClr val="063D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等线" panose="020F0502020204030204"/>
              <a:ea typeface="+mn-ea"/>
              <a:cs typeface="+mn-cs"/>
            </a:endParaRPr>
          </a:p>
        </p:txBody>
      </p:sp>
      <p:sp>
        <p:nvSpPr>
          <p:cNvPr id="6" name="矩形 5">
            <a:extLst>
              <a:ext uri="{FF2B5EF4-FFF2-40B4-BE49-F238E27FC236}">
                <a16:creationId xmlns:a16="http://schemas.microsoft.com/office/drawing/2014/main" id="{E2634205-AEC3-4559-BDA1-6765451097AF}"/>
              </a:ext>
            </a:extLst>
          </p:cNvPr>
          <p:cNvSpPr/>
          <p:nvPr/>
        </p:nvSpPr>
        <p:spPr>
          <a:xfrm>
            <a:off x="430933" y="2045384"/>
            <a:ext cx="4606496" cy="2767232"/>
          </a:xfrm>
          <a:prstGeom prst="rect">
            <a:avLst/>
          </a:prstGeom>
        </p:spPr>
        <p:txBody>
          <a:bodyPr wrap="square">
            <a:spAutoFit/>
          </a:bodyPr>
          <a:lstStyle/>
          <a:p>
            <a:pPr lvl="0"/>
            <a:r>
              <a:rPr lang="en-US" altLang="zh-CN" sz="2400" b="1" dirty="0">
                <a:solidFill>
                  <a:srgbClr val="063D54"/>
                </a:solidFill>
                <a:latin typeface="微软雅黑" panose="020B0503020204020204" pitchFamily="34" charset="-122"/>
                <a:ea typeface="微软雅黑" panose="020B0503020204020204" pitchFamily="34" charset="-122"/>
              </a:rPr>
              <a:t>2</a:t>
            </a:r>
            <a:r>
              <a:rPr lang="zh-CN" altLang="en-US" sz="2400" b="1" dirty="0">
                <a:solidFill>
                  <a:srgbClr val="063D54"/>
                </a:solidFill>
                <a:latin typeface="微软雅黑" panose="020B0503020204020204" pitchFamily="34" charset="-122"/>
                <a:ea typeface="微软雅黑" panose="020B0503020204020204" pitchFamily="34" charset="-122"/>
              </a:rPr>
              <a:t>、核心功能</a:t>
            </a:r>
            <a:endParaRPr lang="en-US" altLang="zh-CN" sz="2400" b="1" dirty="0">
              <a:solidFill>
                <a:srgbClr val="063D54"/>
              </a:solidFill>
              <a:latin typeface="微软雅黑" panose="020B0503020204020204" pitchFamily="34" charset="-122"/>
              <a:ea typeface="微软雅黑" panose="020B0503020204020204" pitchFamily="34" charset="-122"/>
            </a:endParaRPr>
          </a:p>
          <a:p>
            <a:pPr marL="342900" lvl="0" indent="-342900">
              <a:buFont typeface="+mj-lt"/>
              <a:buAutoNum type="alphaLcPeriod"/>
            </a:pPr>
            <a:endParaRPr lang="en-US" altLang="zh-CN" b="1" dirty="0">
              <a:solidFill>
                <a:srgbClr val="000000"/>
              </a:solidFill>
              <a:latin typeface="微软雅黑" panose="020B0503020204020204" pitchFamily="34" charset="-122"/>
              <a:ea typeface="微软雅黑" panose="020B0503020204020204" pitchFamily="34" charset="-122"/>
            </a:endParaRPr>
          </a:p>
          <a:p>
            <a:pPr marL="342900" lvl="0" indent="-342900">
              <a:lnSpc>
                <a:spcPct val="150000"/>
              </a:lnSpc>
              <a:buFont typeface="+mj-lt"/>
              <a:buAutoNum type="alphaLcPeriod"/>
            </a:pPr>
            <a:r>
              <a:rPr lang="zh-CN" altLang="en-US" b="1" dirty="0">
                <a:solidFill>
                  <a:srgbClr val="000000"/>
                </a:solidFill>
                <a:latin typeface="微软雅黑" panose="020B0503020204020204" pitchFamily="34" charset="-122"/>
                <a:ea typeface="微软雅黑" panose="020B0503020204020204" pitchFamily="34" charset="-122"/>
              </a:rPr>
              <a:t>线上随时购买理财产品，花费时间少，购买流程简单；</a:t>
            </a:r>
            <a:endParaRPr lang="en-US" altLang="zh-CN" b="1" dirty="0">
              <a:solidFill>
                <a:srgbClr val="000000"/>
              </a:solidFill>
              <a:latin typeface="微软雅黑" panose="020B0503020204020204" pitchFamily="34" charset="-122"/>
              <a:ea typeface="微软雅黑" panose="020B0503020204020204" pitchFamily="34" charset="-122"/>
            </a:endParaRPr>
          </a:p>
          <a:p>
            <a:pPr marL="342900" lvl="0" indent="-342900">
              <a:lnSpc>
                <a:spcPct val="150000"/>
              </a:lnSpc>
              <a:buFont typeface="+mj-lt"/>
              <a:buAutoNum type="alphaLcPeriod"/>
            </a:pPr>
            <a:r>
              <a:rPr lang="zh-CN" altLang="en-US" b="1" dirty="0">
                <a:solidFill>
                  <a:srgbClr val="000000"/>
                </a:solidFill>
                <a:latin typeface="微软雅黑" panose="020B0503020204020204" pitchFamily="34" charset="-122"/>
                <a:ea typeface="微软雅黑" panose="020B0503020204020204" pitchFamily="34" charset="-122"/>
              </a:rPr>
              <a:t>理财产品起投限额要求低，支持续投；</a:t>
            </a:r>
            <a:endParaRPr lang="en-US" altLang="zh-CN" b="1" dirty="0">
              <a:solidFill>
                <a:srgbClr val="000000"/>
              </a:solidFill>
              <a:latin typeface="微软雅黑" panose="020B0503020204020204" pitchFamily="34" charset="-122"/>
              <a:ea typeface="微软雅黑" panose="020B0503020204020204" pitchFamily="34" charset="-122"/>
            </a:endParaRPr>
          </a:p>
          <a:p>
            <a:pPr marL="342900" lvl="0" indent="-342900">
              <a:lnSpc>
                <a:spcPct val="150000"/>
              </a:lnSpc>
              <a:buFont typeface="+mj-lt"/>
              <a:buAutoNum type="alphaLcPeriod"/>
            </a:pPr>
            <a:r>
              <a:rPr lang="zh-CN" altLang="en-US" b="1" dirty="0">
                <a:solidFill>
                  <a:srgbClr val="000000"/>
                </a:solidFill>
                <a:latin typeface="微软雅黑" panose="020B0503020204020204" pitchFamily="34" charset="-122"/>
                <a:ea typeface="微软雅黑" panose="020B0503020204020204" pitchFamily="34" charset="-122"/>
              </a:rPr>
              <a:t>理财产品丰富多样，用户可选性和适配性强。</a:t>
            </a:r>
            <a:endParaRPr lang="en-US" altLang="zh-CN" b="1"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81196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A_文本框 4">
            <a:extLst>
              <a:ext uri="{FF2B5EF4-FFF2-40B4-BE49-F238E27FC236}">
                <a16:creationId xmlns:a16="http://schemas.microsoft.com/office/drawing/2014/main" id="{F261474C-1B2D-47D8-8556-AD02B0492A32}"/>
              </a:ext>
            </a:extLst>
          </p:cNvPr>
          <p:cNvSpPr txBox="1"/>
          <p:nvPr>
            <p:custDataLst>
              <p:tags r:id="rId2"/>
            </p:custDataLst>
          </p:nvPr>
        </p:nvSpPr>
        <p:spPr>
          <a:xfrm>
            <a:off x="3483427" y="3134461"/>
            <a:ext cx="7184572" cy="779453"/>
          </a:xfrm>
          <a:prstGeom prst="rect">
            <a:avLst/>
          </a:prstGeom>
          <a:noFill/>
        </p:spPr>
        <p:txBody>
          <a:bodyPr rIns="360000">
            <a:normAutofit lnSpcReduction="10000"/>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调研总结</a:t>
            </a:r>
          </a:p>
        </p:txBody>
      </p:sp>
      <p:cxnSp>
        <p:nvCxnSpPr>
          <p:cNvPr id="22" name="PA_直接连接符 9">
            <a:extLst>
              <a:ext uri="{FF2B5EF4-FFF2-40B4-BE49-F238E27FC236}">
                <a16:creationId xmlns:a16="http://schemas.microsoft.com/office/drawing/2014/main" id="{F28BB7E5-1C76-43A4-90E9-8525DB1D6FD1}"/>
              </a:ext>
            </a:extLst>
          </p:cNvPr>
          <p:cNvCxnSpPr>
            <a:cxnSpLocks/>
          </p:cNvCxnSpPr>
          <p:nvPr>
            <p:custDataLst>
              <p:tags r:id="rId3"/>
            </p:custDataLst>
          </p:nvPr>
        </p:nvCxnSpPr>
        <p:spPr>
          <a:xfrm>
            <a:off x="3483427" y="4002823"/>
            <a:ext cx="7184571"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PA_矩形 2">
            <a:extLst>
              <a:ext uri="{FF2B5EF4-FFF2-40B4-BE49-F238E27FC236}">
                <a16:creationId xmlns:a16="http://schemas.microsoft.com/office/drawing/2014/main" id="{D947752C-5DBA-48E5-BEB9-F9DB55B6023C}"/>
              </a:ext>
            </a:extLst>
          </p:cNvPr>
          <p:cNvSpPr/>
          <p:nvPr>
            <p:custDataLst>
              <p:tags r:id="rId4"/>
            </p:custDataLst>
          </p:nvPr>
        </p:nvSpPr>
        <p:spPr>
          <a:xfrm>
            <a:off x="1524001" y="2660650"/>
            <a:ext cx="1573213" cy="1536700"/>
          </a:xfrm>
          <a:prstGeom prst="rect">
            <a:avLst/>
          </a:prstGeom>
          <a:solidFill>
            <a:srgbClr val="063D54"/>
          </a:solidFill>
          <a:ln>
            <a:solidFill>
              <a:srgbClr val="063D5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CFCFC"/>
                </a:solidFill>
                <a:effectLst/>
                <a:uLnTx/>
                <a:uFillTx/>
                <a:latin typeface="Gungsuh" panose="02030600000101010101" pitchFamily="18" charset="-127"/>
                <a:ea typeface="等线" panose="02010600030101010101" pitchFamily="2" charset="-122"/>
                <a:cs typeface="+mn-cs"/>
              </a:rPr>
              <a:t>06</a:t>
            </a:r>
            <a:endParaRPr kumimoji="0" lang="zh-CN" altLang="en-US" sz="6000" b="0" i="0" u="none" strike="noStrike" kern="1200" cap="none" spc="0" normalizeH="0" baseline="0" noProof="0" dirty="0">
              <a:ln>
                <a:noFill/>
              </a:ln>
              <a:solidFill>
                <a:srgbClr val="FCFCFC"/>
              </a:solidFill>
              <a:effectLst/>
              <a:uLnTx/>
              <a:uFillTx/>
              <a:latin typeface="Gungsuh" panose="02030600000101010101" pitchFamily="18" charset="-127"/>
              <a:ea typeface="等线" panose="02010600030101010101" pitchFamily="2" charset="-122"/>
              <a:cs typeface="+mn-cs"/>
            </a:endParaRPr>
          </a:p>
        </p:txBody>
      </p:sp>
    </p:spTree>
    <p:custDataLst>
      <p:tags r:id="rId1"/>
    </p:custDataLst>
    <p:extLst>
      <p:ext uri="{BB962C8B-B14F-4D97-AF65-F5344CB8AC3E}">
        <p14:creationId xmlns:p14="http://schemas.microsoft.com/office/powerpoint/2010/main" val="12771505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22" presetClass="entr" presetSubtype="8" fill="hold"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par>
                                <p:cTn id="13" presetID="42"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框 47">
            <a:extLst>
              <a:ext uri="{FF2B5EF4-FFF2-40B4-BE49-F238E27FC236}">
                <a16:creationId xmlns:a16="http://schemas.microsoft.com/office/drawing/2014/main" id="{77D9F27D-6595-4565-8573-F21CE311AC99}"/>
              </a:ext>
            </a:extLst>
          </p:cNvPr>
          <p:cNvSpPr txBox="1"/>
          <p:nvPr/>
        </p:nvSpPr>
        <p:spPr>
          <a:xfrm>
            <a:off x="473364" y="397163"/>
            <a:ext cx="1413164" cy="461665"/>
          </a:xfrm>
          <a:prstGeom prst="rect">
            <a:avLst/>
          </a:prstGeom>
          <a:noFill/>
        </p:spPr>
        <p:txBody>
          <a:bodyPr wrap="square" rtlCol="0">
            <a:spAutoFit/>
          </a:bodyPr>
          <a:lstStyle/>
          <a:p>
            <a:r>
              <a:rPr lang="zh-CN" altLang="en-US" sz="2400" b="1" dirty="0">
                <a:solidFill>
                  <a:srgbClr val="063D54"/>
                </a:solidFill>
                <a:latin typeface="微软雅黑" panose="020B0503020204020204" pitchFamily="34" charset="-122"/>
                <a:ea typeface="微软雅黑" panose="020B0503020204020204" pitchFamily="34" charset="-122"/>
              </a:rPr>
              <a:t>夸克优富</a:t>
            </a:r>
          </a:p>
        </p:txBody>
      </p:sp>
      <p:pic>
        <p:nvPicPr>
          <p:cNvPr id="3" name="图片 2" descr="图片包含 屏幕截图&#10;&#10;已生成极高可信度的说明">
            <a:extLst>
              <a:ext uri="{FF2B5EF4-FFF2-40B4-BE49-F238E27FC236}">
                <a16:creationId xmlns:a16="http://schemas.microsoft.com/office/drawing/2014/main" id="{A01DC395-9C46-4406-A71A-B2A1121357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8798" y="960120"/>
            <a:ext cx="2777490" cy="4937760"/>
          </a:xfrm>
          <a:prstGeom prst="rect">
            <a:avLst/>
          </a:prstGeom>
          <a:ln>
            <a:noFill/>
          </a:ln>
          <a:effectLst>
            <a:outerShdw blurRad="292100" dist="139700" dir="2700000" algn="tl" rotWithShape="0">
              <a:srgbClr val="333333">
                <a:alpha val="65000"/>
              </a:srgbClr>
            </a:outerShdw>
          </a:effectLst>
        </p:spPr>
      </p:pic>
      <p:pic>
        <p:nvPicPr>
          <p:cNvPr id="5" name="图片 4" descr="图片包含 屏幕截图, 文字&#10;&#10;已生成高可信度的说明">
            <a:extLst>
              <a:ext uri="{FF2B5EF4-FFF2-40B4-BE49-F238E27FC236}">
                <a16:creationId xmlns:a16="http://schemas.microsoft.com/office/drawing/2014/main" id="{8908CC48-F75C-4DCE-A5C8-1B1BA9FC3D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712" y="960120"/>
            <a:ext cx="2777490" cy="4937760"/>
          </a:xfrm>
          <a:prstGeom prst="rect">
            <a:avLst/>
          </a:prstGeom>
          <a:ln>
            <a:noFill/>
          </a:ln>
          <a:effectLst>
            <a:outerShdw blurRad="292100" dist="139700" dir="2700000" algn="tl" rotWithShape="0">
              <a:srgbClr val="333333">
                <a:alpha val="65000"/>
              </a:srgbClr>
            </a:outerShdw>
          </a:effectLst>
        </p:spPr>
      </p:pic>
      <p:pic>
        <p:nvPicPr>
          <p:cNvPr id="7" name="图片 6" descr="图片包含 屏幕截图&#10;&#10;已生成极高可信度的说明">
            <a:extLst>
              <a:ext uri="{FF2B5EF4-FFF2-40B4-BE49-F238E27FC236}">
                <a16:creationId xmlns:a16="http://schemas.microsoft.com/office/drawing/2014/main" id="{55DD52FA-4670-489C-B30E-ACBD2092D3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6492" y="960120"/>
            <a:ext cx="2777490" cy="4937760"/>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23431161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框 47">
            <a:extLst>
              <a:ext uri="{FF2B5EF4-FFF2-40B4-BE49-F238E27FC236}">
                <a16:creationId xmlns:a16="http://schemas.microsoft.com/office/drawing/2014/main" id="{77D9F27D-6595-4565-8573-F21CE311AC99}"/>
              </a:ext>
            </a:extLst>
          </p:cNvPr>
          <p:cNvSpPr txBox="1"/>
          <p:nvPr/>
        </p:nvSpPr>
        <p:spPr>
          <a:xfrm>
            <a:off x="473363" y="397163"/>
            <a:ext cx="1115291" cy="461665"/>
          </a:xfrm>
          <a:prstGeom prst="rect">
            <a:avLst/>
          </a:prstGeom>
          <a:noFill/>
        </p:spPr>
        <p:txBody>
          <a:bodyPr wrap="square" rtlCol="0">
            <a:spAutoFit/>
          </a:bodyPr>
          <a:lstStyle/>
          <a:p>
            <a:r>
              <a:rPr lang="zh-CN" altLang="en-US" sz="2400" b="1" dirty="0">
                <a:solidFill>
                  <a:srgbClr val="063D54"/>
                </a:solidFill>
                <a:latin typeface="微软雅黑" panose="020B0503020204020204" pitchFamily="34" charset="-122"/>
                <a:ea typeface="微软雅黑" panose="020B0503020204020204" pitchFamily="34" charset="-122"/>
              </a:rPr>
              <a:t>团贷网</a:t>
            </a:r>
          </a:p>
        </p:txBody>
      </p:sp>
      <p:pic>
        <p:nvPicPr>
          <p:cNvPr id="3" name="图片 2" descr="图片包含 屏幕截图&#10;&#10;已生成极高可信度的说明">
            <a:extLst>
              <a:ext uri="{FF2B5EF4-FFF2-40B4-BE49-F238E27FC236}">
                <a16:creationId xmlns:a16="http://schemas.microsoft.com/office/drawing/2014/main" id="{E3B2D13A-24FC-41DD-BB46-17F04A98C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6886" y="1143000"/>
            <a:ext cx="2571750" cy="4572000"/>
          </a:xfrm>
          <a:prstGeom prst="rect">
            <a:avLst/>
          </a:prstGeom>
          <a:ln>
            <a:noFill/>
          </a:ln>
          <a:effectLst>
            <a:outerShdw blurRad="292100" dist="139700" dir="2700000" algn="tl" rotWithShape="0">
              <a:srgbClr val="333333">
                <a:alpha val="65000"/>
              </a:srgbClr>
            </a:outerShdw>
          </a:effectLst>
        </p:spPr>
      </p:pic>
      <p:pic>
        <p:nvPicPr>
          <p:cNvPr id="5" name="图片 4" descr="图片包含 屏幕截图&#10;&#10;已生成极高可信度的说明">
            <a:extLst>
              <a:ext uri="{FF2B5EF4-FFF2-40B4-BE49-F238E27FC236}">
                <a16:creationId xmlns:a16="http://schemas.microsoft.com/office/drawing/2014/main" id="{28669E14-A7C7-4609-8C4F-DFCBB40074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364" y="1143000"/>
            <a:ext cx="2571750" cy="4572000"/>
          </a:xfrm>
          <a:prstGeom prst="rect">
            <a:avLst/>
          </a:prstGeom>
          <a:ln>
            <a:noFill/>
          </a:ln>
          <a:effectLst>
            <a:outerShdw blurRad="292100" dist="139700" dir="2700000" algn="tl" rotWithShape="0">
              <a:srgbClr val="333333">
                <a:alpha val="65000"/>
              </a:srgbClr>
            </a:outerShdw>
          </a:effectLst>
        </p:spPr>
      </p:pic>
      <p:pic>
        <p:nvPicPr>
          <p:cNvPr id="7" name="图片 6" descr="图片包含 屏幕截图&#10;&#10;已生成极高可信度的说明">
            <a:extLst>
              <a:ext uri="{FF2B5EF4-FFF2-40B4-BE49-F238E27FC236}">
                <a16:creationId xmlns:a16="http://schemas.microsoft.com/office/drawing/2014/main" id="{12ECF9B6-EEEE-435E-AC0F-1A31212BC7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64537" y="1143000"/>
            <a:ext cx="2571751" cy="4572000"/>
          </a:xfrm>
          <a:prstGeom prst="rect">
            <a:avLst/>
          </a:prstGeom>
          <a:ln>
            <a:noFill/>
          </a:ln>
          <a:effectLst>
            <a:outerShdw blurRad="292100" dist="139700" dir="2700000" algn="tl" rotWithShape="0">
              <a:srgbClr val="333333">
                <a:alpha val="65000"/>
              </a:srgbClr>
            </a:outerShdw>
          </a:effectLst>
        </p:spPr>
      </p:pic>
      <p:pic>
        <p:nvPicPr>
          <p:cNvPr id="9" name="图片 8" descr="图片包含 屏幕截图&#10;&#10;已生成高可信度的说明">
            <a:extLst>
              <a:ext uri="{FF2B5EF4-FFF2-40B4-BE49-F238E27FC236}">
                <a16:creationId xmlns:a16="http://schemas.microsoft.com/office/drawing/2014/main" id="{F2ABAD71-8813-42CC-97F9-6DC0A5684A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55711" y="1143000"/>
            <a:ext cx="2571750" cy="4572000"/>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34964094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a:extLst>
              <a:ext uri="{FF2B5EF4-FFF2-40B4-BE49-F238E27FC236}">
                <a16:creationId xmlns:a16="http://schemas.microsoft.com/office/drawing/2014/main" id="{109D5CC7-97EE-4247-86EF-D356C756E6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364" y="1143000"/>
            <a:ext cx="2571750" cy="4572000"/>
          </a:xfrm>
          <a:prstGeom prst="rect">
            <a:avLst/>
          </a:prstGeom>
          <a:ln>
            <a:noFill/>
          </a:ln>
          <a:effectLst>
            <a:outerShdw blurRad="292100" dist="139700" dir="2700000" algn="tl" rotWithShape="0">
              <a:srgbClr val="333333">
                <a:alpha val="65000"/>
              </a:srgbClr>
            </a:outerShdw>
          </a:effectLst>
        </p:spPr>
      </p:pic>
      <p:pic>
        <p:nvPicPr>
          <p:cNvPr id="41" name="图片 40">
            <a:extLst>
              <a:ext uri="{FF2B5EF4-FFF2-40B4-BE49-F238E27FC236}">
                <a16:creationId xmlns:a16="http://schemas.microsoft.com/office/drawing/2014/main" id="{C006D82D-0D37-4FD6-A6B4-960AA3688B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4538" y="1143000"/>
            <a:ext cx="2571750" cy="4572000"/>
          </a:xfrm>
          <a:prstGeom prst="rect">
            <a:avLst/>
          </a:prstGeom>
          <a:ln>
            <a:noFill/>
          </a:ln>
          <a:effectLst>
            <a:outerShdw blurRad="292100" dist="139700" dir="2700000" algn="tl" rotWithShape="0">
              <a:srgbClr val="333333">
                <a:alpha val="65000"/>
              </a:srgbClr>
            </a:outerShdw>
          </a:effectLst>
        </p:spPr>
      </p:pic>
      <p:pic>
        <p:nvPicPr>
          <p:cNvPr id="42" name="图片 41">
            <a:extLst>
              <a:ext uri="{FF2B5EF4-FFF2-40B4-BE49-F238E27FC236}">
                <a16:creationId xmlns:a16="http://schemas.microsoft.com/office/drawing/2014/main" id="{4814A01C-D1DE-4201-AC52-DCAA6A2A58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5712" y="1143000"/>
            <a:ext cx="2571750" cy="4572000"/>
          </a:xfrm>
          <a:prstGeom prst="rect">
            <a:avLst/>
          </a:prstGeom>
          <a:ln>
            <a:noFill/>
          </a:ln>
          <a:effectLst>
            <a:outerShdw blurRad="292100" dist="139700" dir="2700000" algn="tl" rotWithShape="0">
              <a:srgbClr val="333333">
                <a:alpha val="65000"/>
              </a:srgbClr>
            </a:outerShdw>
          </a:effectLst>
        </p:spPr>
      </p:pic>
      <p:pic>
        <p:nvPicPr>
          <p:cNvPr id="43" name="图片 42">
            <a:extLst>
              <a:ext uri="{FF2B5EF4-FFF2-40B4-BE49-F238E27FC236}">
                <a16:creationId xmlns:a16="http://schemas.microsoft.com/office/drawing/2014/main" id="{8457BDB7-759F-4909-AC14-FDFB860F11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6886" y="1143000"/>
            <a:ext cx="2571750" cy="4572000"/>
          </a:xfrm>
          <a:prstGeom prst="rect">
            <a:avLst/>
          </a:prstGeom>
          <a:ln>
            <a:noFill/>
          </a:ln>
          <a:effectLst>
            <a:outerShdw blurRad="292100" dist="139700" dir="2700000" algn="tl" rotWithShape="0">
              <a:srgbClr val="333333">
                <a:alpha val="65000"/>
              </a:srgbClr>
            </a:outerShdw>
          </a:effectLst>
        </p:spPr>
      </p:pic>
      <p:sp>
        <p:nvSpPr>
          <p:cNvPr id="48" name="文本框 47">
            <a:extLst>
              <a:ext uri="{FF2B5EF4-FFF2-40B4-BE49-F238E27FC236}">
                <a16:creationId xmlns:a16="http://schemas.microsoft.com/office/drawing/2014/main" id="{77D9F27D-6595-4565-8573-F21CE311AC99}"/>
              </a:ext>
            </a:extLst>
          </p:cNvPr>
          <p:cNvSpPr txBox="1"/>
          <p:nvPr/>
        </p:nvSpPr>
        <p:spPr>
          <a:xfrm>
            <a:off x="473364" y="397163"/>
            <a:ext cx="1413164" cy="461665"/>
          </a:xfrm>
          <a:prstGeom prst="rect">
            <a:avLst/>
          </a:prstGeom>
          <a:noFill/>
        </p:spPr>
        <p:txBody>
          <a:bodyPr wrap="square" rtlCol="0">
            <a:spAutoFit/>
          </a:bodyPr>
          <a:lstStyle/>
          <a:p>
            <a:r>
              <a:rPr lang="zh-CN" altLang="en-US" sz="2400" b="1" dirty="0">
                <a:solidFill>
                  <a:srgbClr val="063D54"/>
                </a:solidFill>
                <a:latin typeface="微软雅黑" panose="020B0503020204020204" pitchFamily="34" charset="-122"/>
                <a:ea typeface="微软雅黑" panose="020B0503020204020204" pitchFamily="34" charset="-122"/>
              </a:rPr>
              <a:t>桔子理财</a:t>
            </a:r>
          </a:p>
        </p:txBody>
      </p:sp>
    </p:spTree>
    <p:custDataLst>
      <p:tags r:id="rId1"/>
    </p:custDataLst>
    <p:extLst>
      <p:ext uri="{BB962C8B-B14F-4D97-AF65-F5344CB8AC3E}">
        <p14:creationId xmlns:p14="http://schemas.microsoft.com/office/powerpoint/2010/main" val="4191106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A_MH_Others_2"/>
          <p:cNvSpPr txBox="1">
            <a:spLocks noChangeArrowheads="1"/>
          </p:cNvSpPr>
          <p:nvPr>
            <p:custDataLst>
              <p:tags r:id="rId3"/>
            </p:custDataLst>
          </p:nvPr>
        </p:nvSpPr>
        <p:spPr bwMode="auto">
          <a:xfrm>
            <a:off x="8832210" y="2564799"/>
            <a:ext cx="939419" cy="1870395"/>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60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目录</a:t>
            </a:r>
          </a:p>
        </p:txBody>
      </p:sp>
      <p:sp>
        <p:nvSpPr>
          <p:cNvPr id="2" name="PA_MH_Entry_1">
            <a:hlinkClick r:id="rId22" action="ppaction://hlinksldjump"/>
          </p:cNvPr>
          <p:cNvSpPr/>
          <p:nvPr>
            <p:custDataLst>
              <p:tags r:id="rId4"/>
            </p:custDataLst>
          </p:nvPr>
        </p:nvSpPr>
        <p:spPr>
          <a:xfrm>
            <a:off x="2420371" y="611105"/>
            <a:ext cx="3180652" cy="379862"/>
          </a:xfrm>
          <a:prstGeom prst="rect">
            <a:avLst/>
          </a:prstGeom>
          <a:solidFill>
            <a:schemeClr val="bg1"/>
          </a:solidFill>
          <a:ln w="3175">
            <a:noFill/>
          </a:ln>
          <a:effectLst>
            <a:outerShdw blurRad="279400" dist="127000" dir="606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08000" tIns="0" rIns="540000" bIns="0" anchor="ctr">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zh-CN" altLang="en-US" b="1" dirty="0">
                <a:solidFill>
                  <a:schemeClr val="tx1"/>
                </a:solidFill>
                <a:latin typeface="微软雅黑" panose="020B0503020204020204" pitchFamily="34" charset="-122"/>
                <a:ea typeface="微软雅黑" panose="020B0503020204020204" pitchFamily="34" charset="-122"/>
              </a:rPr>
              <a:t>背景及环境</a:t>
            </a:r>
            <a:endParaRPr kumimoji="0" lang="zh-CN" altLang="en-US"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p:txBody>
      </p:sp>
      <p:sp>
        <p:nvSpPr>
          <p:cNvPr id="3" name="PA_MH_Number_1">
            <a:hlinkClick r:id="rId22" action="ppaction://hlinksldjump"/>
          </p:cNvPr>
          <p:cNvSpPr/>
          <p:nvPr>
            <p:custDataLst>
              <p:tags r:id="rId5"/>
            </p:custDataLst>
          </p:nvPr>
        </p:nvSpPr>
        <p:spPr>
          <a:xfrm>
            <a:off x="5067097" y="478750"/>
            <a:ext cx="533926" cy="512217"/>
          </a:xfrm>
          <a:custGeom>
            <a:avLst/>
            <a:gdLst>
              <a:gd name="connsiteX0" fmla="*/ 0 w 640080"/>
              <a:gd name="connsiteY0" fmla="*/ 0 h 662940"/>
              <a:gd name="connsiteX1" fmla="*/ 0 w 640080"/>
              <a:gd name="connsiteY1" fmla="*/ 502920 h 662940"/>
              <a:gd name="connsiteX2" fmla="*/ 640080 w 640080"/>
              <a:gd name="connsiteY2" fmla="*/ 662940 h 662940"/>
              <a:gd name="connsiteX3" fmla="*/ 640080 w 640080"/>
              <a:gd name="connsiteY3" fmla="*/ 160020 h 662940"/>
              <a:gd name="connsiteX4" fmla="*/ 0 w 640080"/>
              <a:gd name="connsiteY4" fmla="*/ 0 h 662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80" h="662940">
                <a:moveTo>
                  <a:pt x="0" y="0"/>
                </a:moveTo>
                <a:lnTo>
                  <a:pt x="0" y="502920"/>
                </a:lnTo>
                <a:lnTo>
                  <a:pt x="640080" y="662940"/>
                </a:lnTo>
                <a:lnTo>
                  <a:pt x="640080" y="160020"/>
                </a:lnTo>
                <a:lnTo>
                  <a:pt x="0" y="0"/>
                </a:lnTo>
                <a:close/>
              </a:path>
            </a:pathLst>
          </a:cu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FFFFFF"/>
                </a:solidFill>
                <a:effectLst/>
                <a:uLnTx/>
                <a:uFillTx/>
                <a:latin typeface="Times New Roman" panose="02020603050405020304" pitchFamily="18" charset="0"/>
                <a:ea typeface="Arial Unicode MS" panose="020B0604020202020204" pitchFamily="34" charset="-122"/>
                <a:cs typeface="Times New Roman" panose="02020603050405020304" pitchFamily="18" charset="0"/>
              </a:rPr>
              <a:t>01</a:t>
            </a:r>
            <a:endParaRPr kumimoji="0" lang="zh-CN" altLang="en-US" sz="2400" b="1" i="0" u="none" strike="noStrike" kern="1200" cap="none" spc="0" normalizeH="0" baseline="0" noProof="0" dirty="0">
              <a:ln>
                <a:noFill/>
              </a:ln>
              <a:solidFill>
                <a:srgbClr val="FFFFFF"/>
              </a:solidFill>
              <a:effectLst/>
              <a:uLnTx/>
              <a:uFillTx/>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6" name="PA_MH_Entry_2">
            <a:hlinkClick r:id="rId23" action="ppaction://hlinksldjump"/>
          </p:cNvPr>
          <p:cNvSpPr/>
          <p:nvPr>
            <p:custDataLst>
              <p:tags r:id="rId6"/>
            </p:custDataLst>
          </p:nvPr>
        </p:nvSpPr>
        <p:spPr>
          <a:xfrm>
            <a:off x="3004397" y="1361191"/>
            <a:ext cx="3180652" cy="379862"/>
          </a:xfrm>
          <a:prstGeom prst="rect">
            <a:avLst/>
          </a:prstGeom>
          <a:solidFill>
            <a:schemeClr val="bg1"/>
          </a:solidFill>
          <a:ln w="3175">
            <a:noFill/>
          </a:ln>
          <a:effectLst>
            <a:outerShdw blurRad="279400" dist="127000" dir="606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08000" tIns="0" rIns="540000" bIns="0" anchor="ctr">
            <a:noAutofit/>
          </a:bodyPr>
          <a:lstStyle/>
          <a:p>
            <a:pPr lvl="0" algn="ctr">
              <a:lnSpc>
                <a:spcPct val="120000"/>
              </a:lnSpc>
              <a:defRPr/>
            </a:pPr>
            <a:r>
              <a:rPr lang="zh-CN" altLang="en-US" b="1" dirty="0">
                <a:solidFill>
                  <a:schemeClr val="tx1"/>
                </a:solidFill>
                <a:latin typeface="微软雅黑" panose="020B0503020204020204" pitchFamily="34" charset="-122"/>
                <a:ea typeface="微软雅黑" panose="020B0503020204020204" pitchFamily="34" charset="-122"/>
              </a:rPr>
              <a:t>用户画像</a:t>
            </a:r>
          </a:p>
        </p:txBody>
      </p:sp>
      <p:sp>
        <p:nvSpPr>
          <p:cNvPr id="7" name="PA_MH_Number_2">
            <a:hlinkClick r:id="rId23" action="ppaction://hlinksldjump"/>
          </p:cNvPr>
          <p:cNvSpPr/>
          <p:nvPr>
            <p:custDataLst>
              <p:tags r:id="rId7"/>
            </p:custDataLst>
          </p:nvPr>
        </p:nvSpPr>
        <p:spPr>
          <a:xfrm>
            <a:off x="5651123" y="1228836"/>
            <a:ext cx="533926" cy="512217"/>
          </a:xfrm>
          <a:custGeom>
            <a:avLst/>
            <a:gdLst>
              <a:gd name="connsiteX0" fmla="*/ 0 w 640080"/>
              <a:gd name="connsiteY0" fmla="*/ 0 h 662940"/>
              <a:gd name="connsiteX1" fmla="*/ 0 w 640080"/>
              <a:gd name="connsiteY1" fmla="*/ 502920 h 662940"/>
              <a:gd name="connsiteX2" fmla="*/ 640080 w 640080"/>
              <a:gd name="connsiteY2" fmla="*/ 662940 h 662940"/>
              <a:gd name="connsiteX3" fmla="*/ 640080 w 640080"/>
              <a:gd name="connsiteY3" fmla="*/ 160020 h 662940"/>
              <a:gd name="connsiteX4" fmla="*/ 0 w 640080"/>
              <a:gd name="connsiteY4" fmla="*/ 0 h 662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80" h="662940">
                <a:moveTo>
                  <a:pt x="0" y="0"/>
                </a:moveTo>
                <a:lnTo>
                  <a:pt x="0" y="502920"/>
                </a:lnTo>
                <a:lnTo>
                  <a:pt x="640080" y="662940"/>
                </a:lnTo>
                <a:lnTo>
                  <a:pt x="640080" y="160020"/>
                </a:lnTo>
                <a:lnTo>
                  <a:pt x="0" y="0"/>
                </a:lnTo>
                <a:close/>
              </a:path>
            </a:pathLst>
          </a:cu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srgbClr val="FFFFFF"/>
                </a:solidFill>
                <a:effectLst/>
                <a:uLnTx/>
                <a:uFillTx/>
                <a:latin typeface="Times New Roman" panose="02020603050405020304" pitchFamily="18" charset="0"/>
                <a:ea typeface="Arial Unicode MS" panose="020B0604020202020204" pitchFamily="34" charset="-122"/>
                <a:cs typeface="Times New Roman" panose="02020603050405020304" pitchFamily="18" charset="0"/>
              </a:rPr>
              <a:t>02</a:t>
            </a:r>
            <a:endParaRPr kumimoji="0" lang="zh-CN" altLang="en-US" sz="2400" b="1" i="0" u="none" strike="noStrike" kern="1200" cap="none" spc="0" normalizeH="0" baseline="0" noProof="0">
              <a:ln>
                <a:noFill/>
              </a:ln>
              <a:solidFill>
                <a:srgbClr val="FFFFFF"/>
              </a:solidFill>
              <a:effectLst/>
              <a:uLnTx/>
              <a:uFillTx/>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9" name="PA_MH_Entry_3">
            <a:hlinkClick r:id="" action="ppaction://noaction"/>
          </p:cNvPr>
          <p:cNvSpPr/>
          <p:nvPr>
            <p:custDataLst>
              <p:tags r:id="rId8"/>
            </p:custDataLst>
          </p:nvPr>
        </p:nvSpPr>
        <p:spPr>
          <a:xfrm>
            <a:off x="2420371" y="2111277"/>
            <a:ext cx="3180652" cy="379862"/>
          </a:xfrm>
          <a:prstGeom prst="rect">
            <a:avLst/>
          </a:prstGeom>
          <a:solidFill>
            <a:schemeClr val="bg1"/>
          </a:solidFill>
          <a:ln w="3175">
            <a:noFill/>
          </a:ln>
          <a:effectLst>
            <a:outerShdw blurRad="279400" dist="127000" dir="606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08000" tIns="0" rIns="540000" bIns="0" anchor="ctr">
            <a:normAutofit/>
          </a:bodyPr>
          <a:lstStyle/>
          <a:p>
            <a:pPr lvl="0" algn="ctr">
              <a:lnSpc>
                <a:spcPct val="120000"/>
              </a:lnSpc>
              <a:defRPr/>
            </a:pPr>
            <a:r>
              <a:rPr lang="zh-CN" altLang="en-US" b="1" dirty="0">
                <a:solidFill>
                  <a:schemeClr val="tx1"/>
                </a:solidFill>
                <a:latin typeface="微软雅黑" panose="020B0503020204020204" pitchFamily="34" charset="-122"/>
                <a:ea typeface="微软雅黑" panose="020B0503020204020204" pitchFamily="34" charset="-122"/>
              </a:rPr>
              <a:t>使用场景</a:t>
            </a:r>
          </a:p>
        </p:txBody>
      </p:sp>
      <p:sp>
        <p:nvSpPr>
          <p:cNvPr id="10" name="PA_MH_Number_3">
            <a:hlinkClick r:id="" action="ppaction://noaction"/>
          </p:cNvPr>
          <p:cNvSpPr/>
          <p:nvPr>
            <p:custDataLst>
              <p:tags r:id="rId9"/>
            </p:custDataLst>
          </p:nvPr>
        </p:nvSpPr>
        <p:spPr>
          <a:xfrm>
            <a:off x="5067097" y="1978922"/>
            <a:ext cx="533926" cy="512217"/>
          </a:xfrm>
          <a:custGeom>
            <a:avLst/>
            <a:gdLst>
              <a:gd name="connsiteX0" fmla="*/ 0 w 640080"/>
              <a:gd name="connsiteY0" fmla="*/ 0 h 662940"/>
              <a:gd name="connsiteX1" fmla="*/ 0 w 640080"/>
              <a:gd name="connsiteY1" fmla="*/ 502920 h 662940"/>
              <a:gd name="connsiteX2" fmla="*/ 640080 w 640080"/>
              <a:gd name="connsiteY2" fmla="*/ 662940 h 662940"/>
              <a:gd name="connsiteX3" fmla="*/ 640080 w 640080"/>
              <a:gd name="connsiteY3" fmla="*/ 160020 h 662940"/>
              <a:gd name="connsiteX4" fmla="*/ 0 w 640080"/>
              <a:gd name="connsiteY4" fmla="*/ 0 h 662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80" h="662940">
                <a:moveTo>
                  <a:pt x="0" y="0"/>
                </a:moveTo>
                <a:lnTo>
                  <a:pt x="0" y="502920"/>
                </a:lnTo>
                <a:lnTo>
                  <a:pt x="640080" y="662940"/>
                </a:lnTo>
                <a:lnTo>
                  <a:pt x="640080" y="160020"/>
                </a:lnTo>
                <a:lnTo>
                  <a:pt x="0" y="0"/>
                </a:lnTo>
                <a:close/>
              </a:path>
            </a:pathLst>
          </a:cu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srgbClr val="FFFFFF"/>
                </a:solidFill>
                <a:effectLst/>
                <a:uLnTx/>
                <a:uFillTx/>
                <a:latin typeface="Times New Roman" panose="02020603050405020304" pitchFamily="18" charset="0"/>
                <a:ea typeface="Arial Unicode MS" panose="020B0604020202020204" pitchFamily="34" charset="-122"/>
                <a:cs typeface="Times New Roman" panose="02020603050405020304" pitchFamily="18" charset="0"/>
              </a:rPr>
              <a:t>03</a:t>
            </a:r>
            <a:endParaRPr kumimoji="0" lang="zh-CN" altLang="en-US" sz="2400" b="1" i="0" u="none" strike="noStrike" kern="1200" cap="none" spc="0" normalizeH="0" baseline="0" noProof="0">
              <a:ln>
                <a:noFill/>
              </a:ln>
              <a:solidFill>
                <a:srgbClr val="FFFFFF"/>
              </a:solidFill>
              <a:effectLst/>
              <a:uLnTx/>
              <a:uFillTx/>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2" name="PA_MH_Entry_4">
            <a:hlinkClick r:id="" action="ppaction://noaction"/>
          </p:cNvPr>
          <p:cNvSpPr/>
          <p:nvPr>
            <p:custDataLst>
              <p:tags r:id="rId10"/>
            </p:custDataLst>
          </p:nvPr>
        </p:nvSpPr>
        <p:spPr>
          <a:xfrm>
            <a:off x="3004397" y="2861363"/>
            <a:ext cx="3180652" cy="379862"/>
          </a:xfrm>
          <a:prstGeom prst="rect">
            <a:avLst/>
          </a:prstGeom>
          <a:solidFill>
            <a:schemeClr val="bg1"/>
          </a:solidFill>
          <a:ln w="3175">
            <a:noFill/>
          </a:ln>
          <a:effectLst>
            <a:outerShdw blurRad="279400" dist="127000" dir="606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08000" tIns="0" rIns="540000" bIns="0" anchor="ctr">
            <a:normAutofit/>
          </a:bodyPr>
          <a:lstStyle/>
          <a:p>
            <a:pPr lvl="0" algn="ctr">
              <a:lnSpc>
                <a:spcPct val="120000"/>
              </a:lnSpc>
              <a:defRPr/>
            </a:pPr>
            <a:r>
              <a:rPr lang="zh-CN" altLang="en-US" b="1" dirty="0">
                <a:solidFill>
                  <a:schemeClr val="tx1"/>
                </a:solidFill>
                <a:latin typeface="微软雅黑" panose="020B0503020204020204" pitchFamily="34" charset="-122"/>
                <a:ea typeface="微软雅黑" panose="020B0503020204020204" pitchFamily="34" charset="-122"/>
              </a:rPr>
              <a:t>需求痛点</a:t>
            </a:r>
          </a:p>
        </p:txBody>
      </p:sp>
      <p:sp>
        <p:nvSpPr>
          <p:cNvPr id="13" name="PA_MH_Number_4">
            <a:hlinkClick r:id="" action="ppaction://noaction"/>
          </p:cNvPr>
          <p:cNvSpPr/>
          <p:nvPr>
            <p:custDataLst>
              <p:tags r:id="rId11"/>
            </p:custDataLst>
          </p:nvPr>
        </p:nvSpPr>
        <p:spPr>
          <a:xfrm>
            <a:off x="5651123" y="2729008"/>
            <a:ext cx="533926" cy="512217"/>
          </a:xfrm>
          <a:custGeom>
            <a:avLst/>
            <a:gdLst>
              <a:gd name="connsiteX0" fmla="*/ 0 w 640080"/>
              <a:gd name="connsiteY0" fmla="*/ 0 h 662940"/>
              <a:gd name="connsiteX1" fmla="*/ 0 w 640080"/>
              <a:gd name="connsiteY1" fmla="*/ 502920 h 662940"/>
              <a:gd name="connsiteX2" fmla="*/ 640080 w 640080"/>
              <a:gd name="connsiteY2" fmla="*/ 662940 h 662940"/>
              <a:gd name="connsiteX3" fmla="*/ 640080 w 640080"/>
              <a:gd name="connsiteY3" fmla="*/ 160020 h 662940"/>
              <a:gd name="connsiteX4" fmla="*/ 0 w 640080"/>
              <a:gd name="connsiteY4" fmla="*/ 0 h 662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80" h="662940">
                <a:moveTo>
                  <a:pt x="0" y="0"/>
                </a:moveTo>
                <a:lnTo>
                  <a:pt x="0" y="502920"/>
                </a:lnTo>
                <a:lnTo>
                  <a:pt x="640080" y="662940"/>
                </a:lnTo>
                <a:lnTo>
                  <a:pt x="640080" y="160020"/>
                </a:lnTo>
                <a:lnTo>
                  <a:pt x="0" y="0"/>
                </a:lnTo>
                <a:close/>
              </a:path>
            </a:pathLst>
          </a:cu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srgbClr val="FFFFFF"/>
                </a:solidFill>
                <a:effectLst/>
                <a:uLnTx/>
                <a:uFillTx/>
                <a:latin typeface="Times New Roman" panose="02020603050405020304" pitchFamily="18" charset="0"/>
                <a:ea typeface="Arial Unicode MS" panose="020B0604020202020204" pitchFamily="34" charset="-122"/>
                <a:cs typeface="Times New Roman" panose="02020603050405020304" pitchFamily="18" charset="0"/>
              </a:rPr>
              <a:t>04</a:t>
            </a:r>
            <a:endParaRPr kumimoji="0" lang="zh-CN" altLang="en-US" sz="2400" b="1" i="0" u="none" strike="noStrike" kern="1200" cap="none" spc="0" normalizeH="0" baseline="0" noProof="0">
              <a:ln>
                <a:noFill/>
              </a:ln>
              <a:solidFill>
                <a:srgbClr val="FFFFFF"/>
              </a:solidFill>
              <a:effectLst/>
              <a:uLnTx/>
              <a:uFillTx/>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1" name="PA_MH_Entry_3">
            <a:hlinkClick r:id="" action="ppaction://noaction"/>
            <a:extLst>
              <a:ext uri="{FF2B5EF4-FFF2-40B4-BE49-F238E27FC236}">
                <a16:creationId xmlns:a16="http://schemas.microsoft.com/office/drawing/2014/main" id="{C26363D9-D464-407D-BB3A-F6459CFF30DA}"/>
              </a:ext>
            </a:extLst>
          </p:cNvPr>
          <p:cNvSpPr/>
          <p:nvPr>
            <p:custDataLst>
              <p:tags r:id="rId12"/>
            </p:custDataLst>
          </p:nvPr>
        </p:nvSpPr>
        <p:spPr>
          <a:xfrm>
            <a:off x="2420371" y="3611449"/>
            <a:ext cx="3180652" cy="379862"/>
          </a:xfrm>
          <a:prstGeom prst="rect">
            <a:avLst/>
          </a:prstGeom>
          <a:solidFill>
            <a:schemeClr val="bg1"/>
          </a:solidFill>
          <a:ln w="3175">
            <a:noFill/>
          </a:ln>
          <a:effectLst>
            <a:outerShdw blurRad="279400" dist="127000" dir="606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08000" tIns="0" rIns="540000" bIns="0" anchor="ctr">
            <a:normAutofit/>
          </a:bodyPr>
          <a:lstStyle/>
          <a:p>
            <a:pPr lvl="0" algn="ctr">
              <a:lnSpc>
                <a:spcPct val="120000"/>
              </a:lnSpc>
              <a:defRPr/>
            </a:pPr>
            <a:r>
              <a:rPr lang="zh-CN" altLang="en-US" b="1" dirty="0">
                <a:solidFill>
                  <a:schemeClr val="tx1"/>
                </a:solidFill>
                <a:latin typeface="微软雅黑" panose="020B0503020204020204" pitchFamily="34" charset="-122"/>
                <a:ea typeface="微软雅黑" panose="020B0503020204020204" pitchFamily="34" charset="-122"/>
              </a:rPr>
              <a:t>核心功能</a:t>
            </a:r>
          </a:p>
        </p:txBody>
      </p:sp>
      <p:sp>
        <p:nvSpPr>
          <p:cNvPr id="14" name="PA_MH_Number_3">
            <a:hlinkClick r:id="" action="ppaction://noaction"/>
            <a:extLst>
              <a:ext uri="{FF2B5EF4-FFF2-40B4-BE49-F238E27FC236}">
                <a16:creationId xmlns:a16="http://schemas.microsoft.com/office/drawing/2014/main" id="{CDB30ADC-7317-482B-B75E-F3F3C704A13C}"/>
              </a:ext>
            </a:extLst>
          </p:cNvPr>
          <p:cNvSpPr/>
          <p:nvPr>
            <p:custDataLst>
              <p:tags r:id="rId13"/>
            </p:custDataLst>
          </p:nvPr>
        </p:nvSpPr>
        <p:spPr>
          <a:xfrm>
            <a:off x="5067097" y="3479094"/>
            <a:ext cx="533926" cy="512217"/>
          </a:xfrm>
          <a:custGeom>
            <a:avLst/>
            <a:gdLst>
              <a:gd name="connsiteX0" fmla="*/ 0 w 640080"/>
              <a:gd name="connsiteY0" fmla="*/ 0 h 662940"/>
              <a:gd name="connsiteX1" fmla="*/ 0 w 640080"/>
              <a:gd name="connsiteY1" fmla="*/ 502920 h 662940"/>
              <a:gd name="connsiteX2" fmla="*/ 640080 w 640080"/>
              <a:gd name="connsiteY2" fmla="*/ 662940 h 662940"/>
              <a:gd name="connsiteX3" fmla="*/ 640080 w 640080"/>
              <a:gd name="connsiteY3" fmla="*/ 160020 h 662940"/>
              <a:gd name="connsiteX4" fmla="*/ 0 w 640080"/>
              <a:gd name="connsiteY4" fmla="*/ 0 h 662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80" h="662940">
                <a:moveTo>
                  <a:pt x="0" y="0"/>
                </a:moveTo>
                <a:lnTo>
                  <a:pt x="0" y="502920"/>
                </a:lnTo>
                <a:lnTo>
                  <a:pt x="640080" y="662940"/>
                </a:lnTo>
                <a:lnTo>
                  <a:pt x="640080" y="160020"/>
                </a:lnTo>
                <a:lnTo>
                  <a:pt x="0" y="0"/>
                </a:lnTo>
                <a:close/>
              </a:path>
            </a:pathLst>
          </a:cu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FFFFFF"/>
                </a:solidFill>
                <a:effectLst/>
                <a:uLnTx/>
                <a:uFillTx/>
                <a:latin typeface="Times New Roman" panose="02020603050405020304" pitchFamily="18" charset="0"/>
                <a:ea typeface="Arial Unicode MS" panose="020B0604020202020204" pitchFamily="34" charset="-122"/>
                <a:cs typeface="Times New Roman" panose="02020603050405020304" pitchFamily="18" charset="0"/>
              </a:rPr>
              <a:t>05</a:t>
            </a:r>
            <a:endParaRPr kumimoji="0" lang="zh-CN" altLang="en-US" sz="2400" b="1" i="0" u="none" strike="noStrike" kern="1200" cap="none" spc="0" normalizeH="0" baseline="0" noProof="0" dirty="0">
              <a:ln>
                <a:noFill/>
              </a:ln>
              <a:solidFill>
                <a:srgbClr val="FFFFFF"/>
              </a:solidFill>
              <a:effectLst/>
              <a:uLnTx/>
              <a:uFillTx/>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5" name="PA_MH_Entry_4">
            <a:hlinkClick r:id="" action="ppaction://noaction"/>
            <a:extLst>
              <a:ext uri="{FF2B5EF4-FFF2-40B4-BE49-F238E27FC236}">
                <a16:creationId xmlns:a16="http://schemas.microsoft.com/office/drawing/2014/main" id="{15308660-19BF-4C99-9A68-C8750E1576C7}"/>
              </a:ext>
            </a:extLst>
          </p:cNvPr>
          <p:cNvSpPr/>
          <p:nvPr>
            <p:custDataLst>
              <p:tags r:id="rId14"/>
            </p:custDataLst>
          </p:nvPr>
        </p:nvSpPr>
        <p:spPr>
          <a:xfrm>
            <a:off x="3004397" y="4361535"/>
            <a:ext cx="3180652" cy="379862"/>
          </a:xfrm>
          <a:prstGeom prst="rect">
            <a:avLst/>
          </a:prstGeom>
          <a:solidFill>
            <a:schemeClr val="bg1"/>
          </a:solidFill>
          <a:ln w="3175">
            <a:noFill/>
          </a:ln>
          <a:effectLst>
            <a:outerShdw blurRad="279400" dist="127000" dir="606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08000" tIns="0" rIns="540000" bIns="0" anchor="ctr">
            <a:normAutofit/>
          </a:bodyPr>
          <a:lstStyle/>
          <a:p>
            <a:pPr lvl="0" algn="ctr">
              <a:lnSpc>
                <a:spcPct val="120000"/>
              </a:lnSpc>
              <a:defRPr/>
            </a:pPr>
            <a:r>
              <a:rPr lang="zh-CN" altLang="en-US" b="1" dirty="0">
                <a:solidFill>
                  <a:schemeClr val="tx1"/>
                </a:solidFill>
                <a:latin typeface="微软雅黑" panose="020B0503020204020204" pitchFamily="34" charset="-122"/>
                <a:ea typeface="微软雅黑" panose="020B0503020204020204" pitchFamily="34" charset="-122"/>
              </a:rPr>
              <a:t>调研情况</a:t>
            </a:r>
          </a:p>
        </p:txBody>
      </p:sp>
      <p:sp>
        <p:nvSpPr>
          <p:cNvPr id="16" name="PA_MH_Number_4">
            <a:hlinkClick r:id="" action="ppaction://noaction"/>
            <a:extLst>
              <a:ext uri="{FF2B5EF4-FFF2-40B4-BE49-F238E27FC236}">
                <a16:creationId xmlns:a16="http://schemas.microsoft.com/office/drawing/2014/main" id="{B982E8D9-52CD-440B-AD9E-A9F88A40E507}"/>
              </a:ext>
            </a:extLst>
          </p:cNvPr>
          <p:cNvSpPr/>
          <p:nvPr>
            <p:custDataLst>
              <p:tags r:id="rId15"/>
            </p:custDataLst>
          </p:nvPr>
        </p:nvSpPr>
        <p:spPr>
          <a:xfrm>
            <a:off x="5651123" y="4229180"/>
            <a:ext cx="533926" cy="512217"/>
          </a:xfrm>
          <a:custGeom>
            <a:avLst/>
            <a:gdLst>
              <a:gd name="connsiteX0" fmla="*/ 0 w 640080"/>
              <a:gd name="connsiteY0" fmla="*/ 0 h 662940"/>
              <a:gd name="connsiteX1" fmla="*/ 0 w 640080"/>
              <a:gd name="connsiteY1" fmla="*/ 502920 h 662940"/>
              <a:gd name="connsiteX2" fmla="*/ 640080 w 640080"/>
              <a:gd name="connsiteY2" fmla="*/ 662940 h 662940"/>
              <a:gd name="connsiteX3" fmla="*/ 640080 w 640080"/>
              <a:gd name="connsiteY3" fmla="*/ 160020 h 662940"/>
              <a:gd name="connsiteX4" fmla="*/ 0 w 640080"/>
              <a:gd name="connsiteY4" fmla="*/ 0 h 662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80" h="662940">
                <a:moveTo>
                  <a:pt x="0" y="0"/>
                </a:moveTo>
                <a:lnTo>
                  <a:pt x="0" y="502920"/>
                </a:lnTo>
                <a:lnTo>
                  <a:pt x="640080" y="662940"/>
                </a:lnTo>
                <a:lnTo>
                  <a:pt x="640080" y="160020"/>
                </a:lnTo>
                <a:lnTo>
                  <a:pt x="0" y="0"/>
                </a:lnTo>
                <a:close/>
              </a:path>
            </a:pathLst>
          </a:cu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FFFFFF"/>
                </a:solidFill>
                <a:effectLst/>
                <a:uLnTx/>
                <a:uFillTx/>
                <a:latin typeface="Times New Roman" panose="02020603050405020304" pitchFamily="18" charset="0"/>
                <a:ea typeface="Arial Unicode MS" panose="020B0604020202020204" pitchFamily="34" charset="-122"/>
                <a:cs typeface="Times New Roman" panose="02020603050405020304" pitchFamily="18" charset="0"/>
              </a:rPr>
              <a:t>06</a:t>
            </a:r>
            <a:endParaRPr kumimoji="0" lang="zh-CN" altLang="en-US" sz="2400" b="1" i="0" u="none" strike="noStrike" kern="1200" cap="none" spc="0" normalizeH="0" baseline="0" noProof="0" dirty="0">
              <a:ln>
                <a:noFill/>
              </a:ln>
              <a:solidFill>
                <a:srgbClr val="FFFFFF"/>
              </a:solidFill>
              <a:effectLst/>
              <a:uLnTx/>
              <a:uFillTx/>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8" name="PA_MH_Entry_3">
            <a:hlinkClick r:id="" action="ppaction://noaction"/>
            <a:extLst>
              <a:ext uri="{FF2B5EF4-FFF2-40B4-BE49-F238E27FC236}">
                <a16:creationId xmlns:a16="http://schemas.microsoft.com/office/drawing/2014/main" id="{7CC3CE26-28D3-4FE5-9E91-84B8556E2952}"/>
              </a:ext>
            </a:extLst>
          </p:cNvPr>
          <p:cNvSpPr/>
          <p:nvPr>
            <p:custDataLst>
              <p:tags r:id="rId16"/>
            </p:custDataLst>
          </p:nvPr>
        </p:nvSpPr>
        <p:spPr>
          <a:xfrm>
            <a:off x="2470471" y="5111621"/>
            <a:ext cx="3180652" cy="379862"/>
          </a:xfrm>
          <a:prstGeom prst="rect">
            <a:avLst/>
          </a:prstGeom>
          <a:solidFill>
            <a:schemeClr val="bg1"/>
          </a:solidFill>
          <a:ln w="3175">
            <a:noFill/>
          </a:ln>
          <a:effectLst>
            <a:outerShdw blurRad="279400" dist="127000" dir="606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08000" tIns="0" rIns="540000" bIns="0" anchor="ctr">
            <a:normAutofit/>
          </a:bodyPr>
          <a:lstStyle/>
          <a:p>
            <a:pPr lvl="0" algn="ctr">
              <a:lnSpc>
                <a:spcPct val="120000"/>
              </a:lnSpc>
              <a:defRPr/>
            </a:pPr>
            <a:r>
              <a:rPr lang="zh-CN" altLang="en-US" b="1" dirty="0">
                <a:solidFill>
                  <a:schemeClr val="tx1"/>
                </a:solidFill>
                <a:latin typeface="微软雅黑" panose="020B0503020204020204" pitchFamily="34" charset="-122"/>
                <a:ea typeface="微软雅黑" panose="020B0503020204020204" pitchFamily="34" charset="-122"/>
              </a:rPr>
              <a:t>设计思路</a:t>
            </a:r>
          </a:p>
        </p:txBody>
      </p:sp>
      <p:sp>
        <p:nvSpPr>
          <p:cNvPr id="29" name="PA_MH_Number_3">
            <a:hlinkClick r:id="" action="ppaction://noaction"/>
            <a:extLst>
              <a:ext uri="{FF2B5EF4-FFF2-40B4-BE49-F238E27FC236}">
                <a16:creationId xmlns:a16="http://schemas.microsoft.com/office/drawing/2014/main" id="{8795B360-B521-4F0D-B1D2-F566A200030C}"/>
              </a:ext>
            </a:extLst>
          </p:cNvPr>
          <p:cNvSpPr/>
          <p:nvPr>
            <p:custDataLst>
              <p:tags r:id="rId17"/>
            </p:custDataLst>
          </p:nvPr>
        </p:nvSpPr>
        <p:spPr>
          <a:xfrm>
            <a:off x="5117197" y="4979266"/>
            <a:ext cx="533926" cy="512217"/>
          </a:xfrm>
          <a:custGeom>
            <a:avLst/>
            <a:gdLst>
              <a:gd name="connsiteX0" fmla="*/ 0 w 640080"/>
              <a:gd name="connsiteY0" fmla="*/ 0 h 662940"/>
              <a:gd name="connsiteX1" fmla="*/ 0 w 640080"/>
              <a:gd name="connsiteY1" fmla="*/ 502920 h 662940"/>
              <a:gd name="connsiteX2" fmla="*/ 640080 w 640080"/>
              <a:gd name="connsiteY2" fmla="*/ 662940 h 662940"/>
              <a:gd name="connsiteX3" fmla="*/ 640080 w 640080"/>
              <a:gd name="connsiteY3" fmla="*/ 160020 h 662940"/>
              <a:gd name="connsiteX4" fmla="*/ 0 w 640080"/>
              <a:gd name="connsiteY4" fmla="*/ 0 h 662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80" h="662940">
                <a:moveTo>
                  <a:pt x="0" y="0"/>
                </a:moveTo>
                <a:lnTo>
                  <a:pt x="0" y="502920"/>
                </a:lnTo>
                <a:lnTo>
                  <a:pt x="640080" y="662940"/>
                </a:lnTo>
                <a:lnTo>
                  <a:pt x="640080" y="160020"/>
                </a:lnTo>
                <a:lnTo>
                  <a:pt x="0" y="0"/>
                </a:lnTo>
                <a:close/>
              </a:path>
            </a:pathLst>
          </a:cu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FFFFFF"/>
                </a:solidFill>
                <a:effectLst/>
                <a:uLnTx/>
                <a:uFillTx/>
                <a:latin typeface="Times New Roman" panose="02020603050405020304" pitchFamily="18" charset="0"/>
                <a:ea typeface="Arial Unicode MS" panose="020B0604020202020204" pitchFamily="34" charset="-122"/>
                <a:cs typeface="Times New Roman" panose="02020603050405020304" pitchFamily="18" charset="0"/>
              </a:rPr>
              <a:t>07</a:t>
            </a:r>
            <a:endParaRPr kumimoji="0" lang="zh-CN" altLang="en-US" sz="2400" b="1" i="0" u="none" strike="noStrike" kern="1200" cap="none" spc="0" normalizeH="0" baseline="0" noProof="0" dirty="0">
              <a:ln>
                <a:noFill/>
              </a:ln>
              <a:solidFill>
                <a:srgbClr val="FFFFFF"/>
              </a:solidFill>
              <a:effectLst/>
              <a:uLnTx/>
              <a:uFillTx/>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7" name="PA_MH_Entry_4">
            <a:hlinkClick r:id="" action="ppaction://noaction"/>
            <a:extLst>
              <a:ext uri="{FF2B5EF4-FFF2-40B4-BE49-F238E27FC236}">
                <a16:creationId xmlns:a16="http://schemas.microsoft.com/office/drawing/2014/main" id="{123CAC99-7345-4C8D-8D73-6FA1C98675B0}"/>
              </a:ext>
            </a:extLst>
          </p:cNvPr>
          <p:cNvSpPr/>
          <p:nvPr>
            <p:custDataLst>
              <p:tags r:id="rId18"/>
            </p:custDataLst>
          </p:nvPr>
        </p:nvSpPr>
        <p:spPr>
          <a:xfrm>
            <a:off x="3004397" y="5861707"/>
            <a:ext cx="3180652" cy="379862"/>
          </a:xfrm>
          <a:prstGeom prst="rect">
            <a:avLst/>
          </a:prstGeom>
          <a:solidFill>
            <a:schemeClr val="bg1"/>
          </a:solidFill>
          <a:ln w="3175">
            <a:noFill/>
          </a:ln>
          <a:effectLst>
            <a:outerShdw blurRad="279400" dist="127000" dir="606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08000" tIns="0" rIns="540000" bIns="0" anchor="ctr">
            <a:normAutofit/>
          </a:bodyPr>
          <a:lstStyle/>
          <a:p>
            <a:pPr lvl="0" algn="ctr">
              <a:lnSpc>
                <a:spcPct val="120000"/>
              </a:lnSpc>
              <a:defRPr/>
            </a:pPr>
            <a:r>
              <a:rPr lang="zh-CN" altLang="en-US" b="1" dirty="0">
                <a:solidFill>
                  <a:schemeClr val="tx1"/>
                </a:solidFill>
                <a:latin typeface="微软雅黑" panose="020B0503020204020204" pitchFamily="34" charset="-122"/>
                <a:ea typeface="微软雅黑" panose="020B0503020204020204" pitchFamily="34" charset="-122"/>
              </a:rPr>
              <a:t>用户</a:t>
            </a:r>
            <a:r>
              <a:rPr lang="en-US" altLang="zh-CN" b="1" dirty="0">
                <a:solidFill>
                  <a:schemeClr val="tx1"/>
                </a:solidFill>
                <a:latin typeface="微软雅黑" panose="020B0503020204020204" pitchFamily="34" charset="-122"/>
                <a:ea typeface="微软雅黑" panose="020B0503020204020204" pitchFamily="34" charset="-122"/>
              </a:rPr>
              <a:t>Story</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18" name="PA_MH_Number_4">
            <a:hlinkClick r:id="" action="ppaction://noaction"/>
            <a:extLst>
              <a:ext uri="{FF2B5EF4-FFF2-40B4-BE49-F238E27FC236}">
                <a16:creationId xmlns:a16="http://schemas.microsoft.com/office/drawing/2014/main" id="{DFFE1749-3D32-431B-B639-36795D2F9F53}"/>
              </a:ext>
            </a:extLst>
          </p:cNvPr>
          <p:cNvSpPr/>
          <p:nvPr>
            <p:custDataLst>
              <p:tags r:id="rId19"/>
            </p:custDataLst>
          </p:nvPr>
        </p:nvSpPr>
        <p:spPr>
          <a:xfrm>
            <a:off x="5651123" y="5729352"/>
            <a:ext cx="533926" cy="512217"/>
          </a:xfrm>
          <a:custGeom>
            <a:avLst/>
            <a:gdLst>
              <a:gd name="connsiteX0" fmla="*/ 0 w 640080"/>
              <a:gd name="connsiteY0" fmla="*/ 0 h 662940"/>
              <a:gd name="connsiteX1" fmla="*/ 0 w 640080"/>
              <a:gd name="connsiteY1" fmla="*/ 502920 h 662940"/>
              <a:gd name="connsiteX2" fmla="*/ 640080 w 640080"/>
              <a:gd name="connsiteY2" fmla="*/ 662940 h 662940"/>
              <a:gd name="connsiteX3" fmla="*/ 640080 w 640080"/>
              <a:gd name="connsiteY3" fmla="*/ 160020 h 662940"/>
              <a:gd name="connsiteX4" fmla="*/ 0 w 640080"/>
              <a:gd name="connsiteY4" fmla="*/ 0 h 662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80" h="662940">
                <a:moveTo>
                  <a:pt x="0" y="0"/>
                </a:moveTo>
                <a:lnTo>
                  <a:pt x="0" y="502920"/>
                </a:lnTo>
                <a:lnTo>
                  <a:pt x="640080" y="662940"/>
                </a:lnTo>
                <a:lnTo>
                  <a:pt x="640080" y="160020"/>
                </a:lnTo>
                <a:lnTo>
                  <a:pt x="0" y="0"/>
                </a:lnTo>
                <a:close/>
              </a:path>
            </a:pathLst>
          </a:cu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FFFFFF"/>
                </a:solidFill>
                <a:effectLst/>
                <a:uLnTx/>
                <a:uFillTx/>
                <a:latin typeface="Times New Roman" panose="02020603050405020304" pitchFamily="18" charset="0"/>
                <a:ea typeface="Arial Unicode MS" panose="020B0604020202020204" pitchFamily="34" charset="-122"/>
                <a:cs typeface="Times New Roman" panose="02020603050405020304" pitchFamily="18" charset="0"/>
              </a:rPr>
              <a:t>08</a:t>
            </a:r>
            <a:endParaRPr kumimoji="0" lang="zh-CN" altLang="en-US" sz="2400" b="1" i="0" u="none" strike="noStrike" kern="1200" cap="none" spc="0" normalizeH="0" baseline="0" noProof="0" dirty="0">
              <a:ln>
                <a:noFill/>
              </a:ln>
              <a:solidFill>
                <a:srgbClr val="FFFFFF"/>
              </a:solidFill>
              <a:effectLst/>
              <a:uLnTx/>
              <a:uFillTx/>
              <a:latin typeface="Times New Roman" panose="02020603050405020304" pitchFamily="18" charset="0"/>
              <a:ea typeface="Arial Unicode MS" panose="020B0604020202020204" pitchFamily="34" charset="-122"/>
              <a:cs typeface="Times New Roman" panose="02020603050405020304" pitchFamily="18" charset="0"/>
            </a:endParaRPr>
          </a:p>
        </p:txBody>
      </p:sp>
    </p:spTree>
    <p:custDataLst>
      <p:tags r:id="rId2"/>
    </p:custDataLst>
    <p:extLst>
      <p:ext uri="{BB962C8B-B14F-4D97-AF65-F5344CB8AC3E}">
        <p14:creationId xmlns:p14="http://schemas.microsoft.com/office/powerpoint/2010/main" val="907790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50"/>
                                        <p:tgtEl>
                                          <p:spTgt spid="19"/>
                                        </p:tgtEl>
                                        <p:attrNameLst>
                                          <p:attrName>ppt_y</p:attrName>
                                        </p:attrNameLst>
                                      </p:cBhvr>
                                      <p:tavLst>
                                        <p:tav tm="0">
                                          <p:val>
                                            <p:strVal val="#ppt_y+#ppt_h*1.125000"/>
                                          </p:val>
                                        </p:tav>
                                        <p:tav tm="100000">
                                          <p:val>
                                            <p:strVal val="#ppt_y"/>
                                          </p:val>
                                        </p:tav>
                                      </p:tavLst>
                                    </p:anim>
                                    <p:animEffect transition="in" filter="wipe(up)">
                                      <p:cBhvr>
                                        <p:cTn id="8" dur="2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a:extLst>
              <a:ext uri="{FF2B5EF4-FFF2-40B4-BE49-F238E27FC236}">
                <a16:creationId xmlns:a16="http://schemas.microsoft.com/office/drawing/2014/main" id="{109D5CC7-97EE-4247-86EF-D356C756E6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364" y="1143000"/>
            <a:ext cx="2571750" cy="4572000"/>
          </a:xfrm>
          <a:prstGeom prst="rect">
            <a:avLst/>
          </a:prstGeom>
          <a:ln>
            <a:noFill/>
          </a:ln>
          <a:effectLst>
            <a:outerShdw blurRad="292100" dist="139700" dir="2700000" algn="tl" rotWithShape="0">
              <a:srgbClr val="333333">
                <a:alpha val="65000"/>
              </a:srgbClr>
            </a:outerShdw>
          </a:effectLst>
        </p:spPr>
      </p:pic>
      <p:pic>
        <p:nvPicPr>
          <p:cNvPr id="41" name="图片 40">
            <a:extLst>
              <a:ext uri="{FF2B5EF4-FFF2-40B4-BE49-F238E27FC236}">
                <a16:creationId xmlns:a16="http://schemas.microsoft.com/office/drawing/2014/main" id="{C006D82D-0D37-4FD6-A6B4-960AA3688B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4538" y="1143000"/>
            <a:ext cx="2571750" cy="4572000"/>
          </a:xfrm>
          <a:prstGeom prst="rect">
            <a:avLst/>
          </a:prstGeom>
          <a:ln>
            <a:noFill/>
          </a:ln>
          <a:effectLst>
            <a:outerShdw blurRad="292100" dist="139700" dir="2700000" algn="tl" rotWithShape="0">
              <a:srgbClr val="333333">
                <a:alpha val="65000"/>
              </a:srgbClr>
            </a:outerShdw>
          </a:effectLst>
        </p:spPr>
      </p:pic>
      <p:pic>
        <p:nvPicPr>
          <p:cNvPr id="42" name="图片 41">
            <a:extLst>
              <a:ext uri="{FF2B5EF4-FFF2-40B4-BE49-F238E27FC236}">
                <a16:creationId xmlns:a16="http://schemas.microsoft.com/office/drawing/2014/main" id="{4814A01C-D1DE-4201-AC52-DCAA6A2A58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5712" y="1143000"/>
            <a:ext cx="2571750" cy="4572000"/>
          </a:xfrm>
          <a:prstGeom prst="rect">
            <a:avLst/>
          </a:prstGeom>
          <a:ln>
            <a:noFill/>
          </a:ln>
          <a:effectLst>
            <a:outerShdw blurRad="292100" dist="139700" dir="2700000" algn="tl" rotWithShape="0">
              <a:srgbClr val="333333">
                <a:alpha val="65000"/>
              </a:srgbClr>
            </a:outerShdw>
          </a:effectLst>
        </p:spPr>
      </p:pic>
      <p:pic>
        <p:nvPicPr>
          <p:cNvPr id="43" name="图片 42">
            <a:extLst>
              <a:ext uri="{FF2B5EF4-FFF2-40B4-BE49-F238E27FC236}">
                <a16:creationId xmlns:a16="http://schemas.microsoft.com/office/drawing/2014/main" id="{8457BDB7-759F-4909-AC14-FDFB860F11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6886" y="1143000"/>
            <a:ext cx="2571750" cy="4572000"/>
          </a:xfrm>
          <a:prstGeom prst="rect">
            <a:avLst/>
          </a:prstGeom>
          <a:ln>
            <a:noFill/>
          </a:ln>
          <a:effectLst>
            <a:outerShdw blurRad="292100" dist="139700" dir="2700000" algn="tl" rotWithShape="0">
              <a:srgbClr val="333333">
                <a:alpha val="65000"/>
              </a:srgbClr>
            </a:outerShdw>
          </a:effectLst>
        </p:spPr>
      </p:pic>
      <p:sp>
        <p:nvSpPr>
          <p:cNvPr id="48" name="文本框 47">
            <a:extLst>
              <a:ext uri="{FF2B5EF4-FFF2-40B4-BE49-F238E27FC236}">
                <a16:creationId xmlns:a16="http://schemas.microsoft.com/office/drawing/2014/main" id="{77D9F27D-6595-4565-8573-F21CE311AC99}"/>
              </a:ext>
            </a:extLst>
          </p:cNvPr>
          <p:cNvSpPr txBox="1"/>
          <p:nvPr/>
        </p:nvSpPr>
        <p:spPr>
          <a:xfrm>
            <a:off x="473364" y="397163"/>
            <a:ext cx="1413164" cy="461665"/>
          </a:xfrm>
          <a:prstGeom prst="rect">
            <a:avLst/>
          </a:prstGeom>
          <a:noFill/>
        </p:spPr>
        <p:txBody>
          <a:bodyPr wrap="square" rtlCol="0">
            <a:spAutoFit/>
          </a:bodyPr>
          <a:lstStyle/>
          <a:p>
            <a:r>
              <a:rPr lang="zh-CN" altLang="en-US" sz="2400" b="1">
                <a:solidFill>
                  <a:srgbClr val="063D54"/>
                </a:solidFill>
                <a:latin typeface="微软雅黑" panose="020B0503020204020204" pitchFamily="34" charset="-122"/>
                <a:ea typeface="微软雅黑" panose="020B0503020204020204" pitchFamily="34" charset="-122"/>
              </a:rPr>
              <a:t>小赢理财</a:t>
            </a:r>
            <a:endParaRPr lang="zh-CN" altLang="en-US" sz="2400" b="1" dirty="0">
              <a:solidFill>
                <a:srgbClr val="063D54"/>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9458344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框 47">
            <a:extLst>
              <a:ext uri="{FF2B5EF4-FFF2-40B4-BE49-F238E27FC236}">
                <a16:creationId xmlns:a16="http://schemas.microsoft.com/office/drawing/2014/main" id="{77D9F27D-6595-4565-8573-F21CE311AC99}"/>
              </a:ext>
            </a:extLst>
          </p:cNvPr>
          <p:cNvSpPr txBox="1"/>
          <p:nvPr/>
        </p:nvSpPr>
        <p:spPr>
          <a:xfrm>
            <a:off x="473364" y="397163"/>
            <a:ext cx="1115291" cy="461665"/>
          </a:xfrm>
          <a:prstGeom prst="rect">
            <a:avLst/>
          </a:prstGeom>
          <a:noFill/>
        </p:spPr>
        <p:txBody>
          <a:bodyPr wrap="square" rtlCol="0">
            <a:spAutoFit/>
          </a:bodyPr>
          <a:lstStyle/>
          <a:p>
            <a:r>
              <a:rPr lang="zh-CN" altLang="en-US" sz="2400" b="1" dirty="0">
                <a:solidFill>
                  <a:srgbClr val="063D54"/>
                </a:solidFill>
                <a:latin typeface="微软雅黑" panose="020B0503020204020204" pitchFamily="34" charset="-122"/>
                <a:ea typeface="微软雅黑" panose="020B0503020204020204" pitchFamily="34" charset="-122"/>
              </a:rPr>
              <a:t>随手记</a:t>
            </a:r>
          </a:p>
        </p:txBody>
      </p:sp>
      <p:pic>
        <p:nvPicPr>
          <p:cNvPr id="3" name="图片 2" descr="图片包含 屏幕截图&#10;&#10;已生成极高可信度的说明">
            <a:extLst>
              <a:ext uri="{FF2B5EF4-FFF2-40B4-BE49-F238E27FC236}">
                <a16:creationId xmlns:a16="http://schemas.microsoft.com/office/drawing/2014/main" id="{EBD2536A-490F-4C66-AF57-E88F7DF11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7193" y="1599045"/>
            <a:ext cx="2057400" cy="3657600"/>
          </a:xfrm>
          <a:prstGeom prst="rect">
            <a:avLst/>
          </a:prstGeom>
          <a:ln>
            <a:noFill/>
          </a:ln>
          <a:effectLst>
            <a:outerShdw blurRad="292100" dist="139700" dir="2700000" algn="tl" rotWithShape="0">
              <a:srgbClr val="333333">
                <a:alpha val="65000"/>
              </a:srgbClr>
            </a:outerShdw>
          </a:effectLst>
        </p:spPr>
      </p:pic>
      <p:pic>
        <p:nvPicPr>
          <p:cNvPr id="5" name="图片 4" descr="图片包含 屏幕截图&#10;&#10;已生成极高可信度的说明">
            <a:extLst>
              <a:ext uri="{FF2B5EF4-FFF2-40B4-BE49-F238E27FC236}">
                <a16:creationId xmlns:a16="http://schemas.microsoft.com/office/drawing/2014/main" id="{40BC36B7-030C-41D9-9EAB-203EC1C598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5049" y="1601354"/>
            <a:ext cx="2057400" cy="3657600"/>
          </a:xfrm>
          <a:prstGeom prst="rect">
            <a:avLst/>
          </a:prstGeom>
          <a:ln>
            <a:noFill/>
          </a:ln>
          <a:effectLst>
            <a:outerShdw blurRad="292100" dist="139700" dir="2700000" algn="tl" rotWithShape="0">
              <a:srgbClr val="333333">
                <a:alpha val="65000"/>
              </a:srgbClr>
            </a:outerShdw>
          </a:effectLst>
        </p:spPr>
      </p:pic>
      <p:pic>
        <p:nvPicPr>
          <p:cNvPr id="7" name="图片 6" descr="图片包含 屏幕截图&#10;&#10;已生成极高可信度的说明">
            <a:extLst>
              <a:ext uri="{FF2B5EF4-FFF2-40B4-BE49-F238E27FC236}">
                <a16:creationId xmlns:a16="http://schemas.microsoft.com/office/drawing/2014/main" id="{E63416EA-103C-417B-BC73-3B7479C1EA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2905" y="1599045"/>
            <a:ext cx="2057400" cy="3657600"/>
          </a:xfrm>
          <a:prstGeom prst="rect">
            <a:avLst/>
          </a:prstGeom>
          <a:ln>
            <a:noFill/>
          </a:ln>
          <a:effectLst>
            <a:outerShdw blurRad="292100" dist="139700" dir="2700000" algn="tl" rotWithShape="0">
              <a:srgbClr val="333333">
                <a:alpha val="65000"/>
              </a:srgbClr>
            </a:outerShdw>
          </a:effectLst>
        </p:spPr>
      </p:pic>
      <p:pic>
        <p:nvPicPr>
          <p:cNvPr id="9" name="图片 8" descr="图片包含 屏幕截图&#10;&#10;已生成极高可信度的说明">
            <a:extLst>
              <a:ext uri="{FF2B5EF4-FFF2-40B4-BE49-F238E27FC236}">
                <a16:creationId xmlns:a16="http://schemas.microsoft.com/office/drawing/2014/main" id="{4AC208BB-F24C-4E82-A771-6ABD39D35D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00761" y="1599045"/>
            <a:ext cx="2057400" cy="3657600"/>
          </a:xfrm>
          <a:prstGeom prst="rect">
            <a:avLst/>
          </a:prstGeom>
          <a:ln>
            <a:noFill/>
          </a:ln>
          <a:effectLst>
            <a:outerShdw blurRad="292100" dist="139700" dir="2700000" algn="tl" rotWithShape="0">
              <a:srgbClr val="333333">
                <a:alpha val="65000"/>
              </a:srgbClr>
            </a:outerShdw>
          </a:effectLst>
        </p:spPr>
      </p:pic>
      <p:pic>
        <p:nvPicPr>
          <p:cNvPr id="11" name="图片 10" descr="图片包含 屏幕截图&#10;&#10;已生成极高可信度的说明">
            <a:extLst>
              <a:ext uri="{FF2B5EF4-FFF2-40B4-BE49-F238E27FC236}">
                <a16:creationId xmlns:a16="http://schemas.microsoft.com/office/drawing/2014/main" id="{619282A7-294E-4906-A4AC-D53EA354F5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7406" y="1599045"/>
            <a:ext cx="2057400" cy="3657600"/>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5244610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框 47">
            <a:extLst>
              <a:ext uri="{FF2B5EF4-FFF2-40B4-BE49-F238E27FC236}">
                <a16:creationId xmlns:a16="http://schemas.microsoft.com/office/drawing/2014/main" id="{77D9F27D-6595-4565-8573-F21CE311AC99}"/>
              </a:ext>
            </a:extLst>
          </p:cNvPr>
          <p:cNvSpPr txBox="1"/>
          <p:nvPr/>
        </p:nvSpPr>
        <p:spPr>
          <a:xfrm>
            <a:off x="473364" y="397163"/>
            <a:ext cx="1429327" cy="461665"/>
          </a:xfrm>
          <a:prstGeom prst="rect">
            <a:avLst/>
          </a:prstGeom>
          <a:noFill/>
        </p:spPr>
        <p:txBody>
          <a:bodyPr wrap="square" rtlCol="0">
            <a:spAutoFit/>
          </a:bodyPr>
          <a:lstStyle/>
          <a:p>
            <a:r>
              <a:rPr lang="zh-CN" altLang="en-US" sz="2400" b="1" dirty="0">
                <a:solidFill>
                  <a:srgbClr val="063D54"/>
                </a:solidFill>
                <a:latin typeface="微软雅黑" panose="020B0503020204020204" pitchFamily="34" charset="-122"/>
                <a:ea typeface="微软雅黑" panose="020B0503020204020204" pitchFamily="34" charset="-122"/>
              </a:rPr>
              <a:t>挖财记账</a:t>
            </a:r>
          </a:p>
        </p:txBody>
      </p:sp>
      <p:pic>
        <p:nvPicPr>
          <p:cNvPr id="3" name="图片 2">
            <a:extLst>
              <a:ext uri="{FF2B5EF4-FFF2-40B4-BE49-F238E27FC236}">
                <a16:creationId xmlns:a16="http://schemas.microsoft.com/office/drawing/2014/main" id="{EBD2536A-490F-4C66-AF57-E88F7DF11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7193" y="1599045"/>
            <a:ext cx="2057400" cy="3657600"/>
          </a:xfrm>
          <a:prstGeom prst="rect">
            <a:avLst/>
          </a:prstGeom>
          <a:ln>
            <a:noFill/>
          </a:ln>
          <a:effectLst>
            <a:outerShdw blurRad="292100" dist="139700" dir="2700000" algn="tl" rotWithShape="0">
              <a:srgbClr val="333333">
                <a:alpha val="65000"/>
              </a:srgbClr>
            </a:outerShdw>
          </a:effectLst>
        </p:spPr>
      </p:pic>
      <p:pic>
        <p:nvPicPr>
          <p:cNvPr id="5" name="图片 4">
            <a:extLst>
              <a:ext uri="{FF2B5EF4-FFF2-40B4-BE49-F238E27FC236}">
                <a16:creationId xmlns:a16="http://schemas.microsoft.com/office/drawing/2014/main" id="{40BC36B7-030C-41D9-9EAB-203EC1C598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5049" y="1601354"/>
            <a:ext cx="2057400" cy="3657600"/>
          </a:xfrm>
          <a:prstGeom prst="rect">
            <a:avLst/>
          </a:prstGeom>
          <a:ln>
            <a:no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E63416EA-103C-417B-BC73-3B7479C1EA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2905" y="1599045"/>
            <a:ext cx="2057400" cy="3657600"/>
          </a:xfrm>
          <a:prstGeom prst="rect">
            <a:avLst/>
          </a:prstGeom>
          <a:ln>
            <a:noFill/>
          </a:ln>
          <a:effectLst>
            <a:outerShdw blurRad="292100" dist="139700" dir="2700000" algn="tl" rotWithShape="0">
              <a:srgbClr val="333333">
                <a:alpha val="65000"/>
              </a:srgbClr>
            </a:outerShdw>
          </a:effectLst>
        </p:spPr>
      </p:pic>
      <p:pic>
        <p:nvPicPr>
          <p:cNvPr id="9" name="图片 8">
            <a:extLst>
              <a:ext uri="{FF2B5EF4-FFF2-40B4-BE49-F238E27FC236}">
                <a16:creationId xmlns:a16="http://schemas.microsoft.com/office/drawing/2014/main" id="{4AC208BB-F24C-4E82-A771-6ABD39D35D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00761" y="1599045"/>
            <a:ext cx="2057400" cy="3657600"/>
          </a:xfrm>
          <a:prstGeom prst="rect">
            <a:avLst/>
          </a:prstGeom>
          <a:ln>
            <a:noFill/>
          </a:ln>
          <a:effectLst>
            <a:outerShdw blurRad="292100" dist="139700" dir="2700000" algn="tl" rotWithShape="0">
              <a:srgbClr val="333333">
                <a:alpha val="65000"/>
              </a:srgbClr>
            </a:outerShdw>
          </a:effectLst>
        </p:spPr>
      </p:pic>
      <p:pic>
        <p:nvPicPr>
          <p:cNvPr id="11" name="图片 10">
            <a:extLst>
              <a:ext uri="{FF2B5EF4-FFF2-40B4-BE49-F238E27FC236}">
                <a16:creationId xmlns:a16="http://schemas.microsoft.com/office/drawing/2014/main" id="{619282A7-294E-4906-A4AC-D53EA354F5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7406" y="1599045"/>
            <a:ext cx="2057400" cy="3657600"/>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25949073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a:extLst>
              <a:ext uri="{FF2B5EF4-FFF2-40B4-BE49-F238E27FC236}">
                <a16:creationId xmlns:a16="http://schemas.microsoft.com/office/drawing/2014/main" id="{109D5CC7-97EE-4247-86EF-D356C756E6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364" y="1143000"/>
            <a:ext cx="2571750" cy="4572000"/>
          </a:xfrm>
          <a:prstGeom prst="rect">
            <a:avLst/>
          </a:prstGeom>
          <a:ln>
            <a:noFill/>
          </a:ln>
          <a:effectLst>
            <a:outerShdw blurRad="292100" dist="139700" dir="2700000" algn="tl" rotWithShape="0">
              <a:srgbClr val="333333">
                <a:alpha val="65000"/>
              </a:srgbClr>
            </a:outerShdw>
          </a:effectLst>
        </p:spPr>
      </p:pic>
      <p:pic>
        <p:nvPicPr>
          <p:cNvPr id="41" name="图片 40">
            <a:extLst>
              <a:ext uri="{FF2B5EF4-FFF2-40B4-BE49-F238E27FC236}">
                <a16:creationId xmlns:a16="http://schemas.microsoft.com/office/drawing/2014/main" id="{C006D82D-0D37-4FD6-A6B4-960AA3688B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4538" y="1143000"/>
            <a:ext cx="2571750" cy="4572000"/>
          </a:xfrm>
          <a:prstGeom prst="rect">
            <a:avLst/>
          </a:prstGeom>
          <a:ln>
            <a:noFill/>
          </a:ln>
          <a:effectLst>
            <a:outerShdw blurRad="292100" dist="139700" dir="2700000" algn="tl" rotWithShape="0">
              <a:srgbClr val="333333">
                <a:alpha val="65000"/>
              </a:srgbClr>
            </a:outerShdw>
          </a:effectLst>
        </p:spPr>
      </p:pic>
      <p:pic>
        <p:nvPicPr>
          <p:cNvPr id="42" name="图片 41">
            <a:extLst>
              <a:ext uri="{FF2B5EF4-FFF2-40B4-BE49-F238E27FC236}">
                <a16:creationId xmlns:a16="http://schemas.microsoft.com/office/drawing/2014/main" id="{4814A01C-D1DE-4201-AC52-DCAA6A2A58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5712" y="1143000"/>
            <a:ext cx="2571750" cy="4572000"/>
          </a:xfrm>
          <a:prstGeom prst="rect">
            <a:avLst/>
          </a:prstGeom>
          <a:ln>
            <a:noFill/>
          </a:ln>
          <a:effectLst>
            <a:outerShdw blurRad="292100" dist="139700" dir="2700000" algn="tl" rotWithShape="0">
              <a:srgbClr val="333333">
                <a:alpha val="65000"/>
              </a:srgbClr>
            </a:outerShdw>
          </a:effectLst>
        </p:spPr>
      </p:pic>
      <p:pic>
        <p:nvPicPr>
          <p:cNvPr id="43" name="图片 42">
            <a:extLst>
              <a:ext uri="{FF2B5EF4-FFF2-40B4-BE49-F238E27FC236}">
                <a16:creationId xmlns:a16="http://schemas.microsoft.com/office/drawing/2014/main" id="{8457BDB7-759F-4909-AC14-FDFB860F11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6886" y="1143000"/>
            <a:ext cx="2571750" cy="4572000"/>
          </a:xfrm>
          <a:prstGeom prst="rect">
            <a:avLst/>
          </a:prstGeom>
          <a:ln>
            <a:noFill/>
          </a:ln>
          <a:effectLst>
            <a:outerShdw blurRad="292100" dist="139700" dir="2700000" algn="tl" rotWithShape="0">
              <a:srgbClr val="333333">
                <a:alpha val="65000"/>
              </a:srgbClr>
            </a:outerShdw>
          </a:effectLst>
        </p:spPr>
      </p:pic>
      <p:sp>
        <p:nvSpPr>
          <p:cNvPr id="48" name="文本框 47">
            <a:extLst>
              <a:ext uri="{FF2B5EF4-FFF2-40B4-BE49-F238E27FC236}">
                <a16:creationId xmlns:a16="http://schemas.microsoft.com/office/drawing/2014/main" id="{77D9F27D-6595-4565-8573-F21CE311AC99}"/>
              </a:ext>
            </a:extLst>
          </p:cNvPr>
          <p:cNvSpPr txBox="1"/>
          <p:nvPr/>
        </p:nvSpPr>
        <p:spPr>
          <a:xfrm>
            <a:off x="473364" y="397163"/>
            <a:ext cx="1413164" cy="461665"/>
          </a:xfrm>
          <a:prstGeom prst="rect">
            <a:avLst/>
          </a:prstGeom>
          <a:noFill/>
        </p:spPr>
        <p:txBody>
          <a:bodyPr wrap="square" rtlCol="0">
            <a:spAutoFit/>
          </a:bodyPr>
          <a:lstStyle/>
          <a:p>
            <a:r>
              <a:rPr lang="zh-CN" altLang="en-US" sz="2400" b="1" dirty="0">
                <a:solidFill>
                  <a:srgbClr val="063D54"/>
                </a:solidFill>
                <a:latin typeface="微软雅黑" panose="020B0503020204020204" pitchFamily="34" charset="-122"/>
                <a:ea typeface="微软雅黑" panose="020B0503020204020204" pitchFamily="34" charset="-122"/>
              </a:rPr>
              <a:t>京东金融</a:t>
            </a:r>
          </a:p>
        </p:txBody>
      </p:sp>
    </p:spTree>
    <p:custDataLst>
      <p:tags r:id="rId1"/>
    </p:custDataLst>
    <p:extLst>
      <p:ext uri="{BB962C8B-B14F-4D97-AF65-F5344CB8AC3E}">
        <p14:creationId xmlns:p14="http://schemas.microsoft.com/office/powerpoint/2010/main" val="40182778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图片 33" descr="图片包含 屏幕截图&#10;&#10;已生成极高可信度的说明">
            <a:extLst>
              <a:ext uri="{FF2B5EF4-FFF2-40B4-BE49-F238E27FC236}">
                <a16:creationId xmlns:a16="http://schemas.microsoft.com/office/drawing/2014/main" id="{109D5CC7-97EE-4247-86EF-D356C756E6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364" y="1143000"/>
            <a:ext cx="2571750" cy="4572000"/>
          </a:xfrm>
          <a:prstGeom prst="rect">
            <a:avLst/>
          </a:prstGeom>
          <a:ln>
            <a:noFill/>
          </a:ln>
          <a:effectLst>
            <a:outerShdw blurRad="292100" dist="139700" dir="2700000" algn="tl" rotWithShape="0">
              <a:srgbClr val="333333">
                <a:alpha val="65000"/>
              </a:srgbClr>
            </a:outerShdw>
          </a:effectLst>
        </p:spPr>
      </p:pic>
      <p:pic>
        <p:nvPicPr>
          <p:cNvPr id="41" name="图片 40" descr="图片包含 屏幕截图&#10;&#10;已生成极高可信度的说明">
            <a:extLst>
              <a:ext uri="{FF2B5EF4-FFF2-40B4-BE49-F238E27FC236}">
                <a16:creationId xmlns:a16="http://schemas.microsoft.com/office/drawing/2014/main" id="{C006D82D-0D37-4FD6-A6B4-960AA3688B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4538" y="1143000"/>
            <a:ext cx="2571750" cy="4572000"/>
          </a:xfrm>
          <a:prstGeom prst="rect">
            <a:avLst/>
          </a:prstGeom>
          <a:ln>
            <a:noFill/>
          </a:ln>
          <a:effectLst>
            <a:outerShdw blurRad="292100" dist="139700" dir="2700000" algn="tl" rotWithShape="0">
              <a:srgbClr val="333333">
                <a:alpha val="65000"/>
              </a:srgbClr>
            </a:outerShdw>
          </a:effectLst>
        </p:spPr>
      </p:pic>
      <p:pic>
        <p:nvPicPr>
          <p:cNvPr id="42" name="图片 41" descr="图片包含 屏幕截图&#10;&#10;已生成极高可信度的说明">
            <a:extLst>
              <a:ext uri="{FF2B5EF4-FFF2-40B4-BE49-F238E27FC236}">
                <a16:creationId xmlns:a16="http://schemas.microsoft.com/office/drawing/2014/main" id="{4814A01C-D1DE-4201-AC52-DCAA6A2A58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5712" y="1143000"/>
            <a:ext cx="2571750" cy="4572000"/>
          </a:xfrm>
          <a:prstGeom prst="rect">
            <a:avLst/>
          </a:prstGeom>
          <a:ln>
            <a:noFill/>
          </a:ln>
          <a:effectLst>
            <a:outerShdw blurRad="292100" dist="139700" dir="2700000" algn="tl" rotWithShape="0">
              <a:srgbClr val="333333">
                <a:alpha val="65000"/>
              </a:srgbClr>
            </a:outerShdw>
          </a:effectLst>
        </p:spPr>
      </p:pic>
      <p:pic>
        <p:nvPicPr>
          <p:cNvPr id="43" name="图片 42" descr="图片包含 屏幕截图&#10;&#10;已生成极高可信度的说明">
            <a:extLst>
              <a:ext uri="{FF2B5EF4-FFF2-40B4-BE49-F238E27FC236}">
                <a16:creationId xmlns:a16="http://schemas.microsoft.com/office/drawing/2014/main" id="{8457BDB7-759F-4909-AC14-FDFB860F11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6886" y="1143000"/>
            <a:ext cx="2571750" cy="4572000"/>
          </a:xfrm>
          <a:prstGeom prst="rect">
            <a:avLst/>
          </a:prstGeom>
          <a:ln>
            <a:noFill/>
          </a:ln>
          <a:effectLst>
            <a:outerShdw blurRad="292100" dist="139700" dir="2700000" algn="tl" rotWithShape="0">
              <a:srgbClr val="333333">
                <a:alpha val="65000"/>
              </a:srgbClr>
            </a:outerShdw>
          </a:effectLst>
        </p:spPr>
      </p:pic>
      <p:sp>
        <p:nvSpPr>
          <p:cNvPr id="48" name="文本框 47">
            <a:extLst>
              <a:ext uri="{FF2B5EF4-FFF2-40B4-BE49-F238E27FC236}">
                <a16:creationId xmlns:a16="http://schemas.microsoft.com/office/drawing/2014/main" id="{77D9F27D-6595-4565-8573-F21CE311AC99}"/>
              </a:ext>
            </a:extLst>
          </p:cNvPr>
          <p:cNvSpPr txBox="1"/>
          <p:nvPr/>
        </p:nvSpPr>
        <p:spPr>
          <a:xfrm>
            <a:off x="473364" y="397163"/>
            <a:ext cx="1413164" cy="461665"/>
          </a:xfrm>
          <a:prstGeom prst="rect">
            <a:avLst/>
          </a:prstGeom>
          <a:noFill/>
        </p:spPr>
        <p:txBody>
          <a:bodyPr wrap="square" rtlCol="0">
            <a:spAutoFit/>
          </a:bodyPr>
          <a:lstStyle/>
          <a:p>
            <a:r>
              <a:rPr lang="zh-CN" altLang="en-US" sz="2400" b="1" dirty="0">
                <a:solidFill>
                  <a:srgbClr val="063D54"/>
                </a:solidFill>
                <a:latin typeface="微软雅黑" panose="020B0503020204020204" pitchFamily="34" charset="-122"/>
                <a:ea typeface="微软雅黑" panose="020B0503020204020204" pitchFamily="34" charset="-122"/>
              </a:rPr>
              <a:t>百度金融</a:t>
            </a:r>
          </a:p>
        </p:txBody>
      </p:sp>
    </p:spTree>
    <p:custDataLst>
      <p:tags r:id="rId1"/>
    </p:custDataLst>
    <p:extLst>
      <p:ext uri="{BB962C8B-B14F-4D97-AF65-F5344CB8AC3E}">
        <p14:creationId xmlns:p14="http://schemas.microsoft.com/office/powerpoint/2010/main" val="10116358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a:extLst>
              <a:ext uri="{FF2B5EF4-FFF2-40B4-BE49-F238E27FC236}">
                <a16:creationId xmlns:a16="http://schemas.microsoft.com/office/drawing/2014/main" id="{109D5CC7-97EE-4247-86EF-D356C756E6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364" y="1143000"/>
            <a:ext cx="2571750" cy="4572000"/>
          </a:xfrm>
          <a:prstGeom prst="rect">
            <a:avLst/>
          </a:prstGeom>
          <a:ln>
            <a:noFill/>
          </a:ln>
          <a:effectLst>
            <a:outerShdw blurRad="292100" dist="139700" dir="2700000" algn="tl" rotWithShape="0">
              <a:srgbClr val="333333">
                <a:alpha val="65000"/>
              </a:srgbClr>
            </a:outerShdw>
          </a:effectLst>
        </p:spPr>
      </p:pic>
      <p:pic>
        <p:nvPicPr>
          <p:cNvPr id="41" name="图片 40">
            <a:extLst>
              <a:ext uri="{FF2B5EF4-FFF2-40B4-BE49-F238E27FC236}">
                <a16:creationId xmlns:a16="http://schemas.microsoft.com/office/drawing/2014/main" id="{C006D82D-0D37-4FD6-A6B4-960AA3688B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4538" y="1143000"/>
            <a:ext cx="2571750" cy="4572000"/>
          </a:xfrm>
          <a:prstGeom prst="rect">
            <a:avLst/>
          </a:prstGeom>
          <a:ln>
            <a:noFill/>
          </a:ln>
          <a:effectLst>
            <a:outerShdw blurRad="292100" dist="139700" dir="2700000" algn="tl" rotWithShape="0">
              <a:srgbClr val="333333">
                <a:alpha val="65000"/>
              </a:srgbClr>
            </a:outerShdw>
          </a:effectLst>
        </p:spPr>
      </p:pic>
      <p:pic>
        <p:nvPicPr>
          <p:cNvPr id="42" name="图片 41">
            <a:extLst>
              <a:ext uri="{FF2B5EF4-FFF2-40B4-BE49-F238E27FC236}">
                <a16:creationId xmlns:a16="http://schemas.microsoft.com/office/drawing/2014/main" id="{4814A01C-D1DE-4201-AC52-DCAA6A2A58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5712" y="1143000"/>
            <a:ext cx="2571750" cy="4572000"/>
          </a:xfrm>
          <a:prstGeom prst="rect">
            <a:avLst/>
          </a:prstGeom>
          <a:ln>
            <a:noFill/>
          </a:ln>
          <a:effectLst>
            <a:outerShdw blurRad="292100" dist="139700" dir="2700000" algn="tl" rotWithShape="0">
              <a:srgbClr val="333333">
                <a:alpha val="65000"/>
              </a:srgbClr>
            </a:outerShdw>
          </a:effectLst>
        </p:spPr>
      </p:pic>
      <p:pic>
        <p:nvPicPr>
          <p:cNvPr id="43" name="图片 42">
            <a:extLst>
              <a:ext uri="{FF2B5EF4-FFF2-40B4-BE49-F238E27FC236}">
                <a16:creationId xmlns:a16="http://schemas.microsoft.com/office/drawing/2014/main" id="{8457BDB7-759F-4909-AC14-FDFB860F11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6886" y="1143000"/>
            <a:ext cx="2571750" cy="4572000"/>
          </a:xfrm>
          <a:prstGeom prst="rect">
            <a:avLst/>
          </a:prstGeom>
          <a:ln>
            <a:noFill/>
          </a:ln>
          <a:effectLst>
            <a:outerShdw blurRad="292100" dist="139700" dir="2700000" algn="tl" rotWithShape="0">
              <a:srgbClr val="333333">
                <a:alpha val="65000"/>
              </a:srgbClr>
            </a:outerShdw>
          </a:effectLst>
        </p:spPr>
      </p:pic>
      <p:sp>
        <p:nvSpPr>
          <p:cNvPr id="48" name="文本框 47">
            <a:extLst>
              <a:ext uri="{FF2B5EF4-FFF2-40B4-BE49-F238E27FC236}">
                <a16:creationId xmlns:a16="http://schemas.microsoft.com/office/drawing/2014/main" id="{77D9F27D-6595-4565-8573-F21CE311AC99}"/>
              </a:ext>
            </a:extLst>
          </p:cNvPr>
          <p:cNvSpPr txBox="1"/>
          <p:nvPr/>
        </p:nvSpPr>
        <p:spPr>
          <a:xfrm>
            <a:off x="473364" y="397163"/>
            <a:ext cx="1413164" cy="461665"/>
          </a:xfrm>
          <a:prstGeom prst="rect">
            <a:avLst/>
          </a:prstGeom>
          <a:noFill/>
        </p:spPr>
        <p:txBody>
          <a:bodyPr wrap="square" rtlCol="0">
            <a:spAutoFit/>
          </a:bodyPr>
          <a:lstStyle/>
          <a:p>
            <a:r>
              <a:rPr lang="zh-CN" altLang="en-US" sz="2400" b="1" dirty="0">
                <a:solidFill>
                  <a:srgbClr val="063D54"/>
                </a:solidFill>
                <a:latin typeface="微软雅黑" panose="020B0503020204020204" pitchFamily="34" charset="-122"/>
                <a:ea typeface="微软雅黑" panose="020B0503020204020204" pitchFamily="34" charset="-122"/>
              </a:rPr>
              <a:t>小米金融</a:t>
            </a:r>
          </a:p>
        </p:txBody>
      </p:sp>
    </p:spTree>
    <p:custDataLst>
      <p:tags r:id="rId1"/>
    </p:custDataLst>
    <p:extLst>
      <p:ext uri="{BB962C8B-B14F-4D97-AF65-F5344CB8AC3E}">
        <p14:creationId xmlns:p14="http://schemas.microsoft.com/office/powerpoint/2010/main" val="26875446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DBE08A8-5B66-4524-908B-80AB5D26E234}"/>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6096000" y="0"/>
            <a:ext cx="6096001" cy="6858000"/>
          </a:xfrm>
          <a:prstGeom prst="rect">
            <a:avLst/>
          </a:prstGeom>
        </p:spPr>
      </p:pic>
      <p:sp>
        <p:nvSpPr>
          <p:cNvPr id="5" name="文本框 4">
            <a:extLst>
              <a:ext uri="{FF2B5EF4-FFF2-40B4-BE49-F238E27FC236}">
                <a16:creationId xmlns:a16="http://schemas.microsoft.com/office/drawing/2014/main" id="{C613F5CE-D579-45FF-A37F-2C4F9792DA05}"/>
              </a:ext>
            </a:extLst>
          </p:cNvPr>
          <p:cNvSpPr txBox="1"/>
          <p:nvPr/>
        </p:nvSpPr>
        <p:spPr>
          <a:xfrm>
            <a:off x="440207" y="429557"/>
            <a:ext cx="5224867" cy="5998886"/>
          </a:xfrm>
          <a:prstGeom prst="rect">
            <a:avLst/>
          </a:prstGeom>
          <a:noFill/>
        </p:spPr>
        <p:txBody>
          <a:bodyPr wrap="square" rtlCol="0">
            <a:spAutoFit/>
          </a:bodyPr>
          <a:lstStyle/>
          <a:p>
            <a:pPr>
              <a:lnSpc>
                <a:spcPct val="150000"/>
              </a:lnSpc>
            </a:pPr>
            <a:r>
              <a:rPr lang="zh-CN" altLang="en-US" sz="2400" b="1" dirty="0">
                <a:solidFill>
                  <a:srgbClr val="063D54"/>
                </a:solidFill>
                <a:latin typeface="微软雅黑" panose="020B0503020204020204" pitchFamily="34" charset="-122"/>
                <a:ea typeface="微软雅黑" panose="020B0503020204020204" pitchFamily="34" charset="-122"/>
              </a:rPr>
              <a:t>调研总结：</a:t>
            </a:r>
            <a:endParaRPr lang="en-US" altLang="zh-CN" sz="2400" b="1" dirty="0">
              <a:solidFill>
                <a:srgbClr val="063D54"/>
              </a:solidFill>
              <a:latin typeface="微软雅黑" panose="020B0503020204020204" pitchFamily="34" charset="-122"/>
              <a:ea typeface="微软雅黑" panose="020B0503020204020204" pitchFamily="34" charset="-122"/>
            </a:endParaRPr>
          </a:p>
          <a:p>
            <a:pPr>
              <a:lnSpc>
                <a:spcPct val="150000"/>
              </a:lnSpc>
            </a:pPr>
            <a:r>
              <a:rPr lang="zh-CN" altLang="en-US" b="1" dirty="0">
                <a:latin typeface="微软雅黑" panose="020B0503020204020204" pitchFamily="34" charset="-122"/>
                <a:ea typeface="微软雅黑" panose="020B0503020204020204" pitchFamily="34" charset="-122"/>
              </a:rPr>
              <a:t>从夸克优富、团贷网、桔子理财、小赢理财、随手记、挖财记账、京东金融、百度金融和小米金融</a:t>
            </a:r>
            <a:r>
              <a:rPr lang="en-US" altLang="zh-CN" b="1" dirty="0">
                <a:latin typeface="微软雅黑" panose="020B0503020204020204" pitchFamily="34" charset="-122"/>
                <a:ea typeface="微软雅黑" panose="020B0503020204020204" pitchFamily="34" charset="-122"/>
              </a:rPr>
              <a:t>9</a:t>
            </a:r>
            <a:r>
              <a:rPr lang="zh-CN" altLang="en-US" b="1" dirty="0">
                <a:latin typeface="微软雅黑" panose="020B0503020204020204" pitchFamily="34" charset="-122"/>
                <a:ea typeface="微软雅黑" panose="020B0503020204020204" pitchFamily="34" charset="-122"/>
              </a:rPr>
              <a:t>款不同的理财</a:t>
            </a:r>
            <a:r>
              <a:rPr lang="en-US" altLang="zh-CN" b="1" dirty="0">
                <a:latin typeface="微软雅黑" panose="020B0503020204020204" pitchFamily="34" charset="-122"/>
                <a:ea typeface="微软雅黑" panose="020B0503020204020204" pitchFamily="34" charset="-122"/>
              </a:rPr>
              <a:t>APP</a:t>
            </a:r>
            <a:r>
              <a:rPr lang="zh-CN" altLang="en-US" b="1" dirty="0">
                <a:latin typeface="微软雅黑" panose="020B0503020204020204" pitchFamily="34" charset="-122"/>
                <a:ea typeface="微软雅黑" panose="020B0503020204020204" pitchFamily="34" charset="-122"/>
              </a:rPr>
              <a:t>来看：</a:t>
            </a:r>
            <a:endParaRPr lang="en-US" altLang="zh-CN" b="1" dirty="0">
              <a:latin typeface="微软雅黑" panose="020B0503020204020204" pitchFamily="34" charset="-122"/>
              <a:ea typeface="微软雅黑" panose="020B0503020204020204" pitchFamily="34" charset="-122"/>
            </a:endParaRPr>
          </a:p>
          <a:p>
            <a:pPr>
              <a:lnSpc>
                <a:spcPct val="150000"/>
              </a:lnSpc>
            </a:pPr>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、在页面布局上，这些</a:t>
            </a:r>
            <a:r>
              <a:rPr lang="en-US" altLang="zh-CN" b="1" dirty="0">
                <a:latin typeface="微软雅黑" panose="020B0503020204020204" pitchFamily="34" charset="-122"/>
                <a:ea typeface="微软雅黑" panose="020B0503020204020204" pitchFamily="34" charset="-122"/>
              </a:rPr>
              <a:t>APP</a:t>
            </a:r>
            <a:r>
              <a:rPr lang="zh-CN" altLang="en-US" b="1" dirty="0">
                <a:latin typeface="微软雅黑" panose="020B0503020204020204" pitchFamily="34" charset="-122"/>
                <a:ea typeface="微软雅黑" panose="020B0503020204020204" pitchFamily="34" charset="-122"/>
              </a:rPr>
              <a:t>一般都包含主要包括首页、理财列表和我的三个主要页面。</a:t>
            </a:r>
            <a:endParaRPr lang="en-US" altLang="zh-CN" b="1" dirty="0">
              <a:latin typeface="微软雅黑" panose="020B0503020204020204" pitchFamily="34" charset="-122"/>
              <a:ea typeface="微软雅黑" panose="020B0503020204020204" pitchFamily="34" charset="-122"/>
            </a:endParaRPr>
          </a:p>
          <a:p>
            <a:pPr>
              <a:lnSpc>
                <a:spcPct val="150000"/>
              </a:lnSpc>
            </a:pPr>
            <a:r>
              <a:rPr lang="zh-CN" altLang="en-US" b="1" dirty="0">
                <a:latin typeface="微软雅黑" panose="020B0503020204020204" pitchFamily="34" charset="-122"/>
                <a:ea typeface="微软雅黑" panose="020B0503020204020204" pitchFamily="34" charset="-122"/>
              </a:rPr>
              <a:t>视业务及运营情况而定，可能会添加类似借款、社区、记账、同事专区、会员、签到积分、商城、邀请注册和投资奖励等功能，甚至是为个别功能单独设立页面，提供流量入口，凸显其重要性。（目的或是增加社交属性，借此提高用户粘性；或是让用户对记账</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理财形成用户习惯，培养用户忠诚；或是通过用户激励措施提高用户使用率和粘性；或是为增加获客渠道和用户投资频率。）</a:t>
            </a:r>
            <a:endParaRPr lang="en-US" altLang="zh-CN" b="1"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9986216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865209A-8BA5-4F05-94A0-B70BB9BCF185}"/>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6096000" y="0"/>
            <a:ext cx="6096000" cy="6858000"/>
          </a:xfrm>
          <a:prstGeom prst="rect">
            <a:avLst/>
          </a:prstGeom>
        </p:spPr>
      </p:pic>
      <p:sp>
        <p:nvSpPr>
          <p:cNvPr id="6" name="文本框 5">
            <a:extLst>
              <a:ext uri="{FF2B5EF4-FFF2-40B4-BE49-F238E27FC236}">
                <a16:creationId xmlns:a16="http://schemas.microsoft.com/office/drawing/2014/main" id="{0579B383-EBE9-43EF-82A1-AF62880EDD8D}"/>
              </a:ext>
            </a:extLst>
          </p:cNvPr>
          <p:cNvSpPr txBox="1"/>
          <p:nvPr/>
        </p:nvSpPr>
        <p:spPr>
          <a:xfrm>
            <a:off x="449083" y="914305"/>
            <a:ext cx="5224867" cy="5029390"/>
          </a:xfrm>
          <a:prstGeom prst="rect">
            <a:avLst/>
          </a:prstGeom>
          <a:noFill/>
        </p:spPr>
        <p:txBody>
          <a:bodyPr wrap="square" rtlCol="0">
            <a:spAutoFit/>
          </a:bodyPr>
          <a:lstStyle/>
          <a:p>
            <a:pPr>
              <a:lnSpc>
                <a:spcPct val="150000"/>
              </a:lnSpc>
            </a:pP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、在内容展示上，主要是以</a:t>
            </a:r>
            <a:r>
              <a:rPr lang="en-US" altLang="zh-CN" b="1" dirty="0">
                <a:latin typeface="微软雅黑" panose="020B0503020204020204" pitchFamily="34" charset="-122"/>
                <a:ea typeface="微软雅黑" panose="020B0503020204020204" pitchFamily="34" charset="-122"/>
              </a:rPr>
              <a:t>banner</a:t>
            </a:r>
            <a:r>
              <a:rPr lang="zh-CN" altLang="en-US" b="1" dirty="0">
                <a:latin typeface="微软雅黑" panose="020B0503020204020204" pitchFamily="34" charset="-122"/>
                <a:ea typeface="微软雅黑" panose="020B0503020204020204" pitchFamily="34" charset="-122"/>
              </a:rPr>
              <a:t>图、文字和列表形式显示，依据需求优先级和运营情况选择不同的展示方式，以确保合理地利用好</a:t>
            </a:r>
            <a:r>
              <a:rPr lang="en-US" altLang="zh-CN" b="1" dirty="0">
                <a:latin typeface="微软雅黑" panose="020B0503020204020204" pitchFamily="34" charset="-122"/>
                <a:ea typeface="微软雅黑" panose="020B0503020204020204" pitchFamily="34" charset="-122"/>
              </a:rPr>
              <a:t>APP</a:t>
            </a:r>
            <a:r>
              <a:rPr lang="zh-CN" altLang="en-US" b="1" dirty="0">
                <a:latin typeface="微软雅黑" panose="020B0503020204020204" pitchFamily="34" charset="-122"/>
                <a:ea typeface="微软雅黑" panose="020B0503020204020204" pitchFamily="34" charset="-122"/>
              </a:rPr>
              <a:t>界面上的方寸之地。</a:t>
            </a:r>
            <a:endParaRPr lang="en-US" altLang="zh-CN" b="1" dirty="0">
              <a:latin typeface="微软雅黑" panose="020B0503020204020204" pitchFamily="34" charset="-122"/>
              <a:ea typeface="微软雅黑" panose="020B0503020204020204" pitchFamily="34" charset="-122"/>
            </a:endParaRPr>
          </a:p>
          <a:p>
            <a:pPr>
              <a:lnSpc>
                <a:spcPct val="150000"/>
              </a:lnSpc>
            </a:pP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、夸克优富、团贷网这类纯粹的理财产品是以理财产品的形式吸引并转化用户，挖财记账、随手记这类记账理财产品则是以收支记账</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理财的形式吸引并转化用户，后者在用户覆盖范围和粘性上较强于前者；同时二者的共同点在于平台获客成本较高、抗风险能力一般，仅能通过较高的年化收益来吸引用户，这其中如何做好风控和保证收益足额是重点，不然后期恐怕难以为继。</a:t>
            </a:r>
            <a:endParaRPr lang="en-US" altLang="zh-CN" b="1"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2021457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DBE08A8-5B66-4524-908B-80AB5D26E234}"/>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6096000" y="0"/>
            <a:ext cx="6096001" cy="6858000"/>
          </a:xfrm>
          <a:prstGeom prst="rect">
            <a:avLst/>
          </a:prstGeom>
        </p:spPr>
      </p:pic>
      <p:sp>
        <p:nvSpPr>
          <p:cNvPr id="5" name="文本框 4">
            <a:extLst>
              <a:ext uri="{FF2B5EF4-FFF2-40B4-BE49-F238E27FC236}">
                <a16:creationId xmlns:a16="http://schemas.microsoft.com/office/drawing/2014/main" id="{C613F5CE-D579-45FF-A37F-2C4F9792DA05}"/>
              </a:ext>
            </a:extLst>
          </p:cNvPr>
          <p:cNvSpPr txBox="1"/>
          <p:nvPr/>
        </p:nvSpPr>
        <p:spPr>
          <a:xfrm>
            <a:off x="422453" y="1745526"/>
            <a:ext cx="5224867" cy="3366947"/>
          </a:xfrm>
          <a:prstGeom prst="rect">
            <a:avLst/>
          </a:prstGeom>
          <a:noFill/>
        </p:spPr>
        <p:txBody>
          <a:bodyPr wrap="square" rtlCol="0">
            <a:spAutoFit/>
          </a:bodyPr>
          <a:lstStyle/>
          <a:p>
            <a:pPr>
              <a:lnSpc>
                <a:spcPct val="150000"/>
              </a:lnSpc>
            </a:pPr>
            <a:r>
              <a:rPr lang="en-US" altLang="zh-CN" b="1" dirty="0">
                <a:latin typeface="微软雅黑" panose="020B0503020204020204" pitchFamily="34" charset="-122"/>
                <a:ea typeface="微软雅黑" panose="020B0503020204020204" pitchFamily="34" charset="-122"/>
              </a:rPr>
              <a:t>4</a:t>
            </a:r>
            <a:r>
              <a:rPr lang="zh-CN" altLang="en-US" b="1" dirty="0">
                <a:latin typeface="微软雅黑" panose="020B0503020204020204" pitchFamily="34" charset="-122"/>
                <a:ea typeface="微软雅黑" panose="020B0503020204020204" pitchFamily="34" charset="-122"/>
              </a:rPr>
              <a:t>、京东金融、百度金融、小米金融、桔子理财和小赢理财等这类理财平台则依托身后平台基础和流量入口的优势，获客成本较低，抗风险能力较强，优势明显。同时在产品服务上，它们覆盖的内容更广泛，涵盖理财、货基、保险、股票等多种投资方式，可选择性强。</a:t>
            </a:r>
            <a:endParaRPr lang="en-US" altLang="zh-CN" b="1" dirty="0">
              <a:solidFill>
                <a:srgbClr val="063D54"/>
              </a:solidFill>
              <a:latin typeface="微软雅黑" panose="020B0503020204020204" pitchFamily="34" charset="-122"/>
              <a:ea typeface="微软雅黑" panose="020B0503020204020204" pitchFamily="34" charset="-122"/>
            </a:endParaRPr>
          </a:p>
          <a:p>
            <a:pPr>
              <a:lnSpc>
                <a:spcPct val="150000"/>
              </a:lnSpc>
            </a:pPr>
            <a:r>
              <a:rPr lang="en-US" altLang="zh-CN" b="1" dirty="0">
                <a:latin typeface="微软雅黑" panose="020B0503020204020204" pitchFamily="34" charset="-122"/>
                <a:ea typeface="微软雅黑" panose="020B0503020204020204" pitchFamily="34" charset="-122"/>
              </a:rPr>
              <a:t>5</a:t>
            </a:r>
            <a:r>
              <a:rPr lang="zh-CN" altLang="en-US" b="1" dirty="0">
                <a:latin typeface="微软雅黑" panose="020B0503020204020204" pitchFamily="34" charset="-122"/>
                <a:ea typeface="微软雅黑" panose="020B0503020204020204" pitchFamily="34" charset="-122"/>
              </a:rPr>
              <a:t>、从实际使用来看，大多数理财</a:t>
            </a:r>
            <a:r>
              <a:rPr lang="en-US" altLang="zh-CN" b="1" dirty="0">
                <a:latin typeface="微软雅黑" panose="020B0503020204020204" pitchFamily="34" charset="-122"/>
                <a:ea typeface="微软雅黑" panose="020B0503020204020204" pitchFamily="34" charset="-122"/>
              </a:rPr>
              <a:t>APP</a:t>
            </a:r>
            <a:r>
              <a:rPr lang="zh-CN" altLang="en-US" b="1" dirty="0">
                <a:latin typeface="微软雅黑" panose="020B0503020204020204" pitchFamily="34" charset="-122"/>
                <a:ea typeface="微软雅黑" panose="020B0503020204020204" pitchFamily="34" charset="-122"/>
              </a:rPr>
              <a:t>的内容主次感清晰，页面布局简洁清爽，方便用户实际使用。</a:t>
            </a:r>
            <a:endParaRPr lang="zh-CN" altLang="en-US" dirty="0">
              <a:latin typeface="Arial" panose="020B0604020202020204" pitchFamily="34" charset="0"/>
            </a:endParaRPr>
          </a:p>
        </p:txBody>
      </p:sp>
    </p:spTree>
    <p:custDataLst>
      <p:tags r:id="rId1"/>
    </p:custDataLst>
    <p:extLst>
      <p:ext uri="{BB962C8B-B14F-4D97-AF65-F5344CB8AC3E}">
        <p14:creationId xmlns:p14="http://schemas.microsoft.com/office/powerpoint/2010/main" val="17051516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A_文本框 4">
            <a:extLst>
              <a:ext uri="{FF2B5EF4-FFF2-40B4-BE49-F238E27FC236}">
                <a16:creationId xmlns:a16="http://schemas.microsoft.com/office/drawing/2014/main" id="{F261474C-1B2D-47D8-8556-AD02B0492A32}"/>
              </a:ext>
            </a:extLst>
          </p:cNvPr>
          <p:cNvSpPr txBox="1"/>
          <p:nvPr>
            <p:custDataLst>
              <p:tags r:id="rId2"/>
            </p:custDataLst>
          </p:nvPr>
        </p:nvSpPr>
        <p:spPr>
          <a:xfrm>
            <a:off x="3483427" y="3134461"/>
            <a:ext cx="7184572" cy="779453"/>
          </a:xfrm>
          <a:prstGeom prst="rect">
            <a:avLst/>
          </a:prstGeom>
          <a:noFill/>
        </p:spPr>
        <p:txBody>
          <a:bodyPr rIns="360000">
            <a:normAutofit lnSpcReduction="10000"/>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设计思路</a:t>
            </a:r>
          </a:p>
        </p:txBody>
      </p:sp>
      <p:cxnSp>
        <p:nvCxnSpPr>
          <p:cNvPr id="22" name="PA_直接连接符 9">
            <a:extLst>
              <a:ext uri="{FF2B5EF4-FFF2-40B4-BE49-F238E27FC236}">
                <a16:creationId xmlns:a16="http://schemas.microsoft.com/office/drawing/2014/main" id="{F28BB7E5-1C76-43A4-90E9-8525DB1D6FD1}"/>
              </a:ext>
            </a:extLst>
          </p:cNvPr>
          <p:cNvCxnSpPr>
            <a:cxnSpLocks/>
          </p:cNvCxnSpPr>
          <p:nvPr>
            <p:custDataLst>
              <p:tags r:id="rId3"/>
            </p:custDataLst>
          </p:nvPr>
        </p:nvCxnSpPr>
        <p:spPr>
          <a:xfrm>
            <a:off x="3483427" y="4002823"/>
            <a:ext cx="7184571"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PA_矩形 2">
            <a:extLst>
              <a:ext uri="{FF2B5EF4-FFF2-40B4-BE49-F238E27FC236}">
                <a16:creationId xmlns:a16="http://schemas.microsoft.com/office/drawing/2014/main" id="{D947752C-5DBA-48E5-BEB9-F9DB55B6023C}"/>
              </a:ext>
            </a:extLst>
          </p:cNvPr>
          <p:cNvSpPr/>
          <p:nvPr>
            <p:custDataLst>
              <p:tags r:id="rId4"/>
            </p:custDataLst>
          </p:nvPr>
        </p:nvSpPr>
        <p:spPr>
          <a:xfrm>
            <a:off x="1524001" y="2660650"/>
            <a:ext cx="1573213" cy="15367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CFCFC"/>
                </a:solidFill>
                <a:effectLst/>
                <a:uLnTx/>
                <a:uFillTx/>
                <a:latin typeface="Gungsuh" panose="02030600000101010101" pitchFamily="18" charset="-127"/>
                <a:ea typeface="等线" panose="02010600030101010101" pitchFamily="2" charset="-122"/>
                <a:cs typeface="+mn-cs"/>
              </a:rPr>
              <a:t>07</a:t>
            </a:r>
            <a:endParaRPr kumimoji="0" lang="zh-CN" altLang="en-US" sz="6000" b="0" i="0" u="none" strike="noStrike" kern="1200" cap="none" spc="0" normalizeH="0" baseline="0" noProof="0" dirty="0">
              <a:ln>
                <a:noFill/>
              </a:ln>
              <a:solidFill>
                <a:srgbClr val="FCFCFC"/>
              </a:solidFill>
              <a:effectLst/>
              <a:uLnTx/>
              <a:uFillTx/>
              <a:latin typeface="Gungsuh" panose="02030600000101010101" pitchFamily="18" charset="-127"/>
              <a:ea typeface="等线" panose="02010600030101010101" pitchFamily="2" charset="-122"/>
              <a:cs typeface="+mn-cs"/>
            </a:endParaRPr>
          </a:p>
        </p:txBody>
      </p:sp>
    </p:spTree>
    <p:custDataLst>
      <p:tags r:id="rId1"/>
    </p:custDataLst>
    <p:extLst>
      <p:ext uri="{BB962C8B-B14F-4D97-AF65-F5344CB8AC3E}">
        <p14:creationId xmlns:p14="http://schemas.microsoft.com/office/powerpoint/2010/main" val="274256886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22" presetClass="entr" presetSubtype="8" fill="hold"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par>
                                <p:cTn id="13" presetID="42"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PA_文本框 4">
            <a:extLst>
              <a:ext uri="{FF2B5EF4-FFF2-40B4-BE49-F238E27FC236}">
                <a16:creationId xmlns:a16="http://schemas.microsoft.com/office/drawing/2014/main" id="{F261474C-1B2D-47D8-8556-AD02B0492A32}"/>
              </a:ext>
            </a:extLst>
          </p:cNvPr>
          <p:cNvSpPr txBox="1"/>
          <p:nvPr>
            <p:custDataLst>
              <p:tags r:id="rId2"/>
            </p:custDataLst>
          </p:nvPr>
        </p:nvSpPr>
        <p:spPr>
          <a:xfrm>
            <a:off x="3483427" y="3134461"/>
            <a:ext cx="7184572" cy="779453"/>
          </a:xfrm>
          <a:prstGeom prst="rect">
            <a:avLst/>
          </a:prstGeom>
          <a:noFill/>
        </p:spPr>
        <p:txBody>
          <a:bodyPr rIns="360000">
            <a:normAutofit lnSpcReduction="10000"/>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背景及环境</a:t>
            </a:r>
          </a:p>
        </p:txBody>
      </p:sp>
      <p:cxnSp>
        <p:nvCxnSpPr>
          <p:cNvPr id="22" name="PA_直接连接符 9">
            <a:extLst>
              <a:ext uri="{FF2B5EF4-FFF2-40B4-BE49-F238E27FC236}">
                <a16:creationId xmlns:a16="http://schemas.microsoft.com/office/drawing/2014/main" id="{F28BB7E5-1C76-43A4-90E9-8525DB1D6FD1}"/>
              </a:ext>
            </a:extLst>
          </p:cNvPr>
          <p:cNvCxnSpPr>
            <a:cxnSpLocks/>
          </p:cNvCxnSpPr>
          <p:nvPr>
            <p:custDataLst>
              <p:tags r:id="rId3"/>
            </p:custDataLst>
          </p:nvPr>
        </p:nvCxnSpPr>
        <p:spPr>
          <a:xfrm>
            <a:off x="3483427" y="4002823"/>
            <a:ext cx="7184571"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PA_矩形 2">
            <a:extLst>
              <a:ext uri="{FF2B5EF4-FFF2-40B4-BE49-F238E27FC236}">
                <a16:creationId xmlns:a16="http://schemas.microsoft.com/office/drawing/2014/main" id="{D947752C-5DBA-48E5-BEB9-F9DB55B6023C}"/>
              </a:ext>
            </a:extLst>
          </p:cNvPr>
          <p:cNvSpPr/>
          <p:nvPr>
            <p:custDataLst>
              <p:tags r:id="rId4"/>
            </p:custDataLst>
          </p:nvPr>
        </p:nvSpPr>
        <p:spPr>
          <a:xfrm>
            <a:off x="1524001" y="2660650"/>
            <a:ext cx="1573213" cy="15367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CFCFC"/>
                </a:solidFill>
                <a:effectLst/>
                <a:uLnTx/>
                <a:uFillTx/>
                <a:latin typeface="Gungsuh" panose="02030600000101010101" pitchFamily="18" charset="-127"/>
                <a:ea typeface="等线" panose="02010600030101010101" pitchFamily="2" charset="-122"/>
                <a:cs typeface="+mn-cs"/>
              </a:rPr>
              <a:t>01</a:t>
            </a:r>
            <a:endParaRPr kumimoji="0" lang="zh-CN" altLang="en-US" sz="6000" b="0" i="0" u="none" strike="noStrike" kern="1200" cap="none" spc="0" normalizeH="0" baseline="0" noProof="0" dirty="0">
              <a:ln>
                <a:noFill/>
              </a:ln>
              <a:solidFill>
                <a:srgbClr val="FCFCFC"/>
              </a:solidFill>
              <a:effectLst/>
              <a:uLnTx/>
              <a:uFillTx/>
              <a:latin typeface="Gungsuh" panose="02030600000101010101" pitchFamily="18" charset="-127"/>
              <a:ea typeface="等线" panose="02010600030101010101" pitchFamily="2" charset="-122"/>
              <a:cs typeface="+mn-cs"/>
            </a:endParaRPr>
          </a:p>
        </p:txBody>
      </p:sp>
    </p:spTree>
    <p:custDataLst>
      <p:tags r:id="rId1"/>
    </p:custDataLst>
    <p:extLst>
      <p:ext uri="{BB962C8B-B14F-4D97-AF65-F5344CB8AC3E}">
        <p14:creationId xmlns:p14="http://schemas.microsoft.com/office/powerpoint/2010/main" val="30092994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22" presetClass="entr" presetSubtype="8" fill="hold"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par>
                                <p:cTn id="13" presetID="42"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7F1A3EE1-7E9D-4DD6-81B0-E25CDF93CA43}"/>
              </a:ext>
            </a:extLst>
          </p:cNvPr>
          <p:cNvGrpSpPr/>
          <p:nvPr/>
        </p:nvGrpSpPr>
        <p:grpSpPr>
          <a:xfrm>
            <a:off x="4114381" y="1899060"/>
            <a:ext cx="1554163" cy="1071562"/>
            <a:chOff x="5062025" y="1624535"/>
            <a:chExt cx="1554163" cy="1071562"/>
          </a:xfrm>
        </p:grpSpPr>
        <p:sp>
          <p:nvSpPr>
            <p:cNvPr id="23" name="PA_MH_Other_2">
              <a:extLst>
                <a:ext uri="{FF2B5EF4-FFF2-40B4-BE49-F238E27FC236}">
                  <a16:creationId xmlns:a16="http://schemas.microsoft.com/office/drawing/2014/main" id="{C8EE6ADC-8FFE-4743-B073-60EB044B6A72}"/>
                </a:ext>
              </a:extLst>
            </p:cNvPr>
            <p:cNvSpPr>
              <a:spLocks noChangeArrowheads="1"/>
            </p:cNvSpPr>
            <p:nvPr>
              <p:custDataLst>
                <p:tags r:id="rId7"/>
              </p:custDataLst>
            </p:nvPr>
          </p:nvSpPr>
          <p:spPr bwMode="auto">
            <a:xfrm rot="21293681">
              <a:off x="5098538" y="1624536"/>
              <a:ext cx="1493837" cy="979487"/>
            </a:xfrm>
            <a:prstGeom prst="rect">
              <a:avLst/>
            </a:prstGeom>
            <a:solidFill>
              <a:schemeClr val="bg1">
                <a:lumMod val="85000"/>
              </a:schemeClr>
            </a:soli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等线" panose="020F0502020204030204"/>
                <a:ea typeface="微软雅黑" panose="020B0503020204020204" pitchFamily="34" charset="-122"/>
                <a:cs typeface="+mn-cs"/>
              </a:endParaRPr>
            </a:p>
          </p:txBody>
        </p:sp>
        <p:sp>
          <p:nvSpPr>
            <p:cNvPr id="24" name="PA_MH_SubTitle_2">
              <a:extLst>
                <a:ext uri="{FF2B5EF4-FFF2-40B4-BE49-F238E27FC236}">
                  <a16:creationId xmlns:a16="http://schemas.microsoft.com/office/drawing/2014/main" id="{648950C3-FBB6-431A-A184-6E7071F61322}"/>
                </a:ext>
              </a:extLst>
            </p:cNvPr>
            <p:cNvSpPr>
              <a:spLocks/>
            </p:cNvSpPr>
            <p:nvPr>
              <p:custDataLst>
                <p:tags r:id="rId8"/>
              </p:custDataLst>
            </p:nvPr>
          </p:nvSpPr>
          <p:spPr bwMode="auto">
            <a:xfrm>
              <a:off x="5062025" y="1624535"/>
              <a:ext cx="1554163" cy="1071562"/>
            </a:xfrm>
            <a:custGeom>
              <a:avLst/>
              <a:gdLst>
                <a:gd name="T0" fmla="*/ 1285 w 1336"/>
                <a:gd name="T1" fmla="*/ 922 h 922"/>
                <a:gd name="T2" fmla="*/ 0 w 1336"/>
                <a:gd name="T3" fmla="*/ 843 h 922"/>
                <a:gd name="T4" fmla="*/ 52 w 1336"/>
                <a:gd name="T5" fmla="*/ 0 h 922"/>
                <a:gd name="T6" fmla="*/ 1336 w 1336"/>
                <a:gd name="T7" fmla="*/ 78 h 922"/>
                <a:gd name="T8" fmla="*/ 1285 w 1336"/>
                <a:gd name="T9" fmla="*/ 922 h 922"/>
              </a:gdLst>
              <a:ahLst/>
              <a:cxnLst>
                <a:cxn ang="0">
                  <a:pos x="T0" y="T1"/>
                </a:cxn>
                <a:cxn ang="0">
                  <a:pos x="T2" y="T3"/>
                </a:cxn>
                <a:cxn ang="0">
                  <a:pos x="T4" y="T5"/>
                </a:cxn>
                <a:cxn ang="0">
                  <a:pos x="T6" y="T7"/>
                </a:cxn>
                <a:cxn ang="0">
                  <a:pos x="T8" y="T9"/>
                </a:cxn>
              </a:cxnLst>
              <a:rect l="0" t="0" r="r" b="b"/>
              <a:pathLst>
                <a:path w="1336" h="922">
                  <a:moveTo>
                    <a:pt x="1285" y="922"/>
                  </a:moveTo>
                  <a:lnTo>
                    <a:pt x="0" y="843"/>
                  </a:lnTo>
                  <a:lnTo>
                    <a:pt x="52" y="0"/>
                  </a:lnTo>
                  <a:lnTo>
                    <a:pt x="1336" y="78"/>
                  </a:lnTo>
                  <a:lnTo>
                    <a:pt x="1285" y="922"/>
                  </a:lnTo>
                  <a:close/>
                </a:path>
              </a:pathLst>
            </a:custGeom>
            <a:solidFill>
              <a:schemeClr val="accent1"/>
            </a:solidFill>
            <a:effectLst>
              <a:outerShdw blurRad="50800" dist="50800" dir="2700000" algn="tl" rotWithShape="0">
                <a:prstClr val="black">
                  <a:alpha val="30000"/>
                </a:prstClr>
              </a:outerShdw>
            </a:effectLst>
            <a:extLst/>
          </p:spPr>
          <p:txBody>
            <a:bodyPr anchor="ctr">
              <a:norm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rgbClr val="FFFFFF"/>
                  </a:solidFill>
                  <a:effectLst/>
                  <a:uLnTx/>
                  <a:uFillTx/>
                  <a:latin typeface="等线" panose="020F0502020204030204"/>
                  <a:ea typeface="微软雅黑" panose="020B0503020204020204" pitchFamily="34" charset="-122"/>
                  <a:cs typeface="+mn-cs"/>
                </a:rPr>
                <a:t>首页</a:t>
              </a:r>
            </a:p>
          </p:txBody>
        </p:sp>
      </p:grpSp>
      <p:grpSp>
        <p:nvGrpSpPr>
          <p:cNvPr id="26" name="组合 25">
            <a:extLst>
              <a:ext uri="{FF2B5EF4-FFF2-40B4-BE49-F238E27FC236}">
                <a16:creationId xmlns:a16="http://schemas.microsoft.com/office/drawing/2014/main" id="{626423CE-07EF-4D96-B548-DBB25C23A9B1}"/>
              </a:ext>
            </a:extLst>
          </p:cNvPr>
          <p:cNvGrpSpPr/>
          <p:nvPr/>
        </p:nvGrpSpPr>
        <p:grpSpPr>
          <a:xfrm>
            <a:off x="6504995" y="1970972"/>
            <a:ext cx="1554163" cy="1071562"/>
            <a:chOff x="3254061" y="3846446"/>
            <a:chExt cx="1554163" cy="1071562"/>
          </a:xfrm>
        </p:grpSpPr>
        <p:sp>
          <p:nvSpPr>
            <p:cNvPr id="29" name="PA_MH_Other_5">
              <a:extLst>
                <a:ext uri="{FF2B5EF4-FFF2-40B4-BE49-F238E27FC236}">
                  <a16:creationId xmlns:a16="http://schemas.microsoft.com/office/drawing/2014/main" id="{8D89BE2C-060C-4740-93DB-2E3D9703C0C9}"/>
                </a:ext>
              </a:extLst>
            </p:cNvPr>
            <p:cNvSpPr>
              <a:spLocks noChangeArrowheads="1"/>
            </p:cNvSpPr>
            <p:nvPr>
              <p:custDataLst>
                <p:tags r:id="rId5"/>
              </p:custDataLst>
            </p:nvPr>
          </p:nvSpPr>
          <p:spPr bwMode="auto">
            <a:xfrm rot="21293681">
              <a:off x="3290574" y="3846447"/>
              <a:ext cx="1493837" cy="979487"/>
            </a:xfrm>
            <a:prstGeom prst="rect">
              <a:avLst/>
            </a:prstGeom>
            <a:solidFill>
              <a:schemeClr val="bg1">
                <a:lumMod val="85000"/>
              </a:schemeClr>
            </a:soli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等线" panose="020F0502020204030204"/>
                <a:ea typeface="微软雅黑" panose="020B0503020204020204" pitchFamily="34" charset="-122"/>
                <a:cs typeface="+mn-cs"/>
              </a:endParaRPr>
            </a:p>
          </p:txBody>
        </p:sp>
        <p:sp>
          <p:nvSpPr>
            <p:cNvPr id="30" name="PA_MH_SubTitle_5">
              <a:extLst>
                <a:ext uri="{FF2B5EF4-FFF2-40B4-BE49-F238E27FC236}">
                  <a16:creationId xmlns:a16="http://schemas.microsoft.com/office/drawing/2014/main" id="{293EA75D-2063-480E-8055-F3AB1836066D}"/>
                </a:ext>
              </a:extLst>
            </p:cNvPr>
            <p:cNvSpPr>
              <a:spLocks/>
            </p:cNvSpPr>
            <p:nvPr>
              <p:custDataLst>
                <p:tags r:id="rId6"/>
              </p:custDataLst>
            </p:nvPr>
          </p:nvSpPr>
          <p:spPr bwMode="auto">
            <a:xfrm>
              <a:off x="3254061" y="3846446"/>
              <a:ext cx="1554163" cy="1071562"/>
            </a:xfrm>
            <a:custGeom>
              <a:avLst/>
              <a:gdLst>
                <a:gd name="T0" fmla="*/ 1285 w 1336"/>
                <a:gd name="T1" fmla="*/ 922 h 922"/>
                <a:gd name="T2" fmla="*/ 0 w 1336"/>
                <a:gd name="T3" fmla="*/ 843 h 922"/>
                <a:gd name="T4" fmla="*/ 52 w 1336"/>
                <a:gd name="T5" fmla="*/ 0 h 922"/>
                <a:gd name="T6" fmla="*/ 1336 w 1336"/>
                <a:gd name="T7" fmla="*/ 78 h 922"/>
                <a:gd name="T8" fmla="*/ 1285 w 1336"/>
                <a:gd name="T9" fmla="*/ 922 h 922"/>
              </a:gdLst>
              <a:ahLst/>
              <a:cxnLst>
                <a:cxn ang="0">
                  <a:pos x="T0" y="T1"/>
                </a:cxn>
                <a:cxn ang="0">
                  <a:pos x="T2" y="T3"/>
                </a:cxn>
                <a:cxn ang="0">
                  <a:pos x="T4" y="T5"/>
                </a:cxn>
                <a:cxn ang="0">
                  <a:pos x="T6" y="T7"/>
                </a:cxn>
                <a:cxn ang="0">
                  <a:pos x="T8" y="T9"/>
                </a:cxn>
              </a:cxnLst>
              <a:rect l="0" t="0" r="r" b="b"/>
              <a:pathLst>
                <a:path w="1336" h="922">
                  <a:moveTo>
                    <a:pt x="1285" y="922"/>
                  </a:moveTo>
                  <a:lnTo>
                    <a:pt x="0" y="843"/>
                  </a:lnTo>
                  <a:lnTo>
                    <a:pt x="52" y="0"/>
                  </a:lnTo>
                  <a:lnTo>
                    <a:pt x="1336" y="78"/>
                  </a:lnTo>
                  <a:lnTo>
                    <a:pt x="1285" y="922"/>
                  </a:lnTo>
                  <a:close/>
                </a:path>
              </a:pathLst>
            </a:custGeom>
            <a:solidFill>
              <a:schemeClr val="accent1"/>
            </a:solidFill>
            <a:effectLst>
              <a:outerShdw blurRad="50800" dist="50800" dir="2700000" algn="tl" rotWithShape="0">
                <a:prstClr val="black">
                  <a:alpha val="30000"/>
                </a:prstClr>
              </a:outerShdw>
            </a:effectLst>
            <a:extLst/>
          </p:spPr>
          <p:txBody>
            <a:bodyPr anchor="ctr">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lang="zh-CN" altLang="en-US" b="1" dirty="0">
                  <a:solidFill>
                    <a:srgbClr val="FFFFFF"/>
                  </a:solidFill>
                  <a:latin typeface="等线" panose="020F0502020204030204"/>
                  <a:ea typeface="微软雅黑" panose="020B0503020204020204" pitchFamily="34" charset="-122"/>
                </a:rPr>
                <a:t>理财</a:t>
              </a:r>
              <a:endParaRPr kumimoji="0" lang="da-DK" altLang="zh-CN" b="1" i="0" u="none" strike="noStrike" kern="1200" cap="none" spc="0" normalizeH="0" baseline="0" noProof="0" dirty="0">
                <a:ln>
                  <a:noFill/>
                </a:ln>
                <a:solidFill>
                  <a:srgbClr val="FFFFFF"/>
                </a:solidFill>
                <a:effectLst/>
                <a:uLnTx/>
                <a:uFillTx/>
                <a:latin typeface="等线" panose="020F0502020204030204"/>
                <a:ea typeface="微软雅黑" panose="020B0503020204020204" pitchFamily="34" charset="-122"/>
                <a:cs typeface="+mn-cs"/>
              </a:endParaRPr>
            </a:p>
          </p:txBody>
        </p:sp>
      </p:grpSp>
      <p:sp>
        <p:nvSpPr>
          <p:cNvPr id="31" name="文本框 30">
            <a:extLst>
              <a:ext uri="{FF2B5EF4-FFF2-40B4-BE49-F238E27FC236}">
                <a16:creationId xmlns:a16="http://schemas.microsoft.com/office/drawing/2014/main" id="{508F902E-AFDB-4AAE-90A4-F8EF18EEE74A}"/>
              </a:ext>
            </a:extLst>
          </p:cNvPr>
          <p:cNvSpPr txBox="1"/>
          <p:nvPr/>
        </p:nvSpPr>
        <p:spPr>
          <a:xfrm>
            <a:off x="685496" y="2019741"/>
            <a:ext cx="3158535" cy="923330"/>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主要以</a:t>
            </a:r>
            <a:r>
              <a:rPr lang="en-US" altLang="zh-CN" b="1" dirty="0">
                <a:latin typeface="微软雅黑" panose="020B0503020204020204" pitchFamily="34" charset="-122"/>
                <a:ea typeface="微软雅黑" panose="020B0503020204020204" pitchFamily="34" charset="-122"/>
              </a:rPr>
              <a:t>banner</a:t>
            </a:r>
            <a:r>
              <a:rPr lang="zh-CN" altLang="en-US" b="1" dirty="0">
                <a:latin typeface="微软雅黑" panose="020B0503020204020204" pitchFamily="34" charset="-122"/>
                <a:ea typeface="微软雅黑" panose="020B0503020204020204" pitchFamily="34" charset="-122"/>
              </a:rPr>
              <a:t>图和鼎力推荐形式展示运营内容，吸引用户的注意力，以此保证宣传效果。</a:t>
            </a:r>
          </a:p>
        </p:txBody>
      </p:sp>
      <p:grpSp>
        <p:nvGrpSpPr>
          <p:cNvPr id="32" name="组合 31">
            <a:extLst>
              <a:ext uri="{FF2B5EF4-FFF2-40B4-BE49-F238E27FC236}">
                <a16:creationId xmlns:a16="http://schemas.microsoft.com/office/drawing/2014/main" id="{6C6D9B07-608D-41B0-95AF-2B581FC3E949}"/>
              </a:ext>
            </a:extLst>
          </p:cNvPr>
          <p:cNvGrpSpPr/>
          <p:nvPr/>
        </p:nvGrpSpPr>
        <p:grpSpPr>
          <a:xfrm>
            <a:off x="4151236" y="3887379"/>
            <a:ext cx="1552575" cy="1073150"/>
            <a:chOff x="7138260" y="3781924"/>
            <a:chExt cx="1552575" cy="1073150"/>
          </a:xfrm>
        </p:grpSpPr>
        <p:sp>
          <p:nvSpPr>
            <p:cNvPr id="33" name="PA_MH_Other_3">
              <a:extLst>
                <a:ext uri="{FF2B5EF4-FFF2-40B4-BE49-F238E27FC236}">
                  <a16:creationId xmlns:a16="http://schemas.microsoft.com/office/drawing/2014/main" id="{EE891F9F-8349-47AD-A747-B8D68E916569}"/>
                </a:ext>
              </a:extLst>
            </p:cNvPr>
            <p:cNvSpPr>
              <a:spLocks noChangeArrowheads="1"/>
            </p:cNvSpPr>
            <p:nvPr>
              <p:custDataLst>
                <p:tags r:id="rId3"/>
              </p:custDataLst>
            </p:nvPr>
          </p:nvSpPr>
          <p:spPr bwMode="auto">
            <a:xfrm rot="21293681">
              <a:off x="7174771" y="3781925"/>
              <a:ext cx="1493838" cy="981075"/>
            </a:xfrm>
            <a:prstGeom prst="rect">
              <a:avLst/>
            </a:prstGeom>
            <a:solidFill>
              <a:schemeClr val="bg1">
                <a:lumMod val="85000"/>
              </a:schemeClr>
            </a:soli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微软雅黑" panose="020B0503020204020204" pitchFamily="34" charset="-122"/>
                <a:cs typeface="+mn-cs"/>
              </a:endParaRPr>
            </a:p>
          </p:txBody>
        </p:sp>
        <p:sp>
          <p:nvSpPr>
            <p:cNvPr id="34" name="PA_MH_SubTitle_3">
              <a:extLst>
                <a:ext uri="{FF2B5EF4-FFF2-40B4-BE49-F238E27FC236}">
                  <a16:creationId xmlns:a16="http://schemas.microsoft.com/office/drawing/2014/main" id="{35794762-B42A-488F-AD29-8C770B662C0E}"/>
                </a:ext>
              </a:extLst>
            </p:cNvPr>
            <p:cNvSpPr>
              <a:spLocks/>
            </p:cNvSpPr>
            <p:nvPr>
              <p:custDataLst>
                <p:tags r:id="rId4"/>
              </p:custDataLst>
            </p:nvPr>
          </p:nvSpPr>
          <p:spPr bwMode="auto">
            <a:xfrm>
              <a:off x="7138260" y="3781924"/>
              <a:ext cx="1552575" cy="1073150"/>
            </a:xfrm>
            <a:custGeom>
              <a:avLst/>
              <a:gdLst>
                <a:gd name="T0" fmla="*/ 1285 w 1336"/>
                <a:gd name="T1" fmla="*/ 922 h 922"/>
                <a:gd name="T2" fmla="*/ 0 w 1336"/>
                <a:gd name="T3" fmla="*/ 843 h 922"/>
                <a:gd name="T4" fmla="*/ 52 w 1336"/>
                <a:gd name="T5" fmla="*/ 0 h 922"/>
                <a:gd name="T6" fmla="*/ 1336 w 1336"/>
                <a:gd name="T7" fmla="*/ 78 h 922"/>
                <a:gd name="T8" fmla="*/ 1285 w 1336"/>
                <a:gd name="T9" fmla="*/ 922 h 922"/>
              </a:gdLst>
              <a:ahLst/>
              <a:cxnLst>
                <a:cxn ang="0">
                  <a:pos x="T0" y="T1"/>
                </a:cxn>
                <a:cxn ang="0">
                  <a:pos x="T2" y="T3"/>
                </a:cxn>
                <a:cxn ang="0">
                  <a:pos x="T4" y="T5"/>
                </a:cxn>
                <a:cxn ang="0">
                  <a:pos x="T6" y="T7"/>
                </a:cxn>
                <a:cxn ang="0">
                  <a:pos x="T8" y="T9"/>
                </a:cxn>
              </a:cxnLst>
              <a:rect l="0" t="0" r="r" b="b"/>
              <a:pathLst>
                <a:path w="1336" h="922">
                  <a:moveTo>
                    <a:pt x="1285" y="922"/>
                  </a:moveTo>
                  <a:lnTo>
                    <a:pt x="0" y="843"/>
                  </a:lnTo>
                  <a:lnTo>
                    <a:pt x="52" y="0"/>
                  </a:lnTo>
                  <a:lnTo>
                    <a:pt x="1336" y="78"/>
                  </a:lnTo>
                  <a:lnTo>
                    <a:pt x="1285" y="922"/>
                  </a:lnTo>
                  <a:close/>
                </a:path>
              </a:pathLst>
            </a:custGeom>
            <a:solidFill>
              <a:schemeClr val="accent1"/>
            </a:solidFill>
            <a:effectLst>
              <a:outerShdw blurRad="50800" dist="50800" dir="2700000" algn="tl" rotWithShape="0">
                <a:prstClr val="black">
                  <a:alpha val="30000"/>
                </a:prstClr>
              </a:outerShdw>
            </a:effectLst>
            <a:extLst/>
          </p:spPr>
          <p:txBody>
            <a:bodyPr anchor="ctr">
              <a:norm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rgbClr val="FFFFFF"/>
                  </a:solidFill>
                  <a:effectLst/>
                  <a:uLnTx/>
                  <a:uFillTx/>
                  <a:latin typeface="等线" panose="020F0502020204030204"/>
                  <a:ea typeface="微软雅黑" panose="020B0503020204020204" pitchFamily="34" charset="-122"/>
                  <a:cs typeface="+mn-cs"/>
                </a:rPr>
                <a:t>我的</a:t>
              </a:r>
              <a:endParaRPr kumimoji="0" lang="da-DK" altLang="zh-CN" sz="1600" b="1" i="0" u="none" strike="noStrike" kern="1200" cap="none" spc="0" normalizeH="0" baseline="0" noProof="0" dirty="0">
                <a:ln>
                  <a:noFill/>
                </a:ln>
                <a:solidFill>
                  <a:srgbClr val="FFFFFF"/>
                </a:solidFill>
                <a:effectLst/>
                <a:uLnTx/>
                <a:uFillTx/>
                <a:latin typeface="等线" panose="020F0502020204030204"/>
                <a:ea typeface="微软雅黑" panose="020B0503020204020204" pitchFamily="34" charset="-122"/>
                <a:cs typeface="+mn-cs"/>
              </a:endParaRPr>
            </a:p>
          </p:txBody>
        </p:sp>
      </p:grpSp>
      <p:grpSp>
        <p:nvGrpSpPr>
          <p:cNvPr id="35" name="组合 34">
            <a:extLst>
              <a:ext uri="{FF2B5EF4-FFF2-40B4-BE49-F238E27FC236}">
                <a16:creationId xmlns:a16="http://schemas.microsoft.com/office/drawing/2014/main" id="{58E1853B-9517-4715-AD62-F1C42095F0DD}"/>
              </a:ext>
            </a:extLst>
          </p:cNvPr>
          <p:cNvGrpSpPr/>
          <p:nvPr/>
        </p:nvGrpSpPr>
        <p:grpSpPr>
          <a:xfrm>
            <a:off x="6488190" y="3879988"/>
            <a:ext cx="1554163" cy="1071562"/>
            <a:chOff x="3254061" y="3846446"/>
            <a:chExt cx="1554163" cy="1071562"/>
          </a:xfrm>
        </p:grpSpPr>
        <p:sp>
          <p:nvSpPr>
            <p:cNvPr id="36" name="PA_MH_Other_5">
              <a:extLst>
                <a:ext uri="{FF2B5EF4-FFF2-40B4-BE49-F238E27FC236}">
                  <a16:creationId xmlns:a16="http://schemas.microsoft.com/office/drawing/2014/main" id="{0A3BF522-3864-41DA-8CBC-B3D18B3ECA7A}"/>
                </a:ext>
              </a:extLst>
            </p:cNvPr>
            <p:cNvSpPr>
              <a:spLocks noChangeArrowheads="1"/>
            </p:cNvSpPr>
            <p:nvPr>
              <p:custDataLst>
                <p:tags r:id="rId1"/>
              </p:custDataLst>
            </p:nvPr>
          </p:nvSpPr>
          <p:spPr bwMode="auto">
            <a:xfrm rot="21293681">
              <a:off x="3290574" y="3846447"/>
              <a:ext cx="1493837" cy="979487"/>
            </a:xfrm>
            <a:prstGeom prst="rect">
              <a:avLst/>
            </a:prstGeom>
            <a:solidFill>
              <a:schemeClr val="bg1">
                <a:lumMod val="85000"/>
              </a:schemeClr>
            </a:soli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等线" panose="020F0502020204030204"/>
                <a:ea typeface="微软雅黑" panose="020B0503020204020204" pitchFamily="34" charset="-122"/>
                <a:cs typeface="+mn-cs"/>
              </a:endParaRPr>
            </a:p>
          </p:txBody>
        </p:sp>
        <p:sp>
          <p:nvSpPr>
            <p:cNvPr id="37" name="PA_MH_SubTitle_5">
              <a:extLst>
                <a:ext uri="{FF2B5EF4-FFF2-40B4-BE49-F238E27FC236}">
                  <a16:creationId xmlns:a16="http://schemas.microsoft.com/office/drawing/2014/main" id="{C6AC1DFC-0FDE-47C3-99DB-18738332F518}"/>
                </a:ext>
              </a:extLst>
            </p:cNvPr>
            <p:cNvSpPr>
              <a:spLocks/>
            </p:cNvSpPr>
            <p:nvPr>
              <p:custDataLst>
                <p:tags r:id="rId2"/>
              </p:custDataLst>
            </p:nvPr>
          </p:nvSpPr>
          <p:spPr bwMode="auto">
            <a:xfrm>
              <a:off x="3254061" y="3846446"/>
              <a:ext cx="1554163" cy="1071562"/>
            </a:xfrm>
            <a:custGeom>
              <a:avLst/>
              <a:gdLst>
                <a:gd name="T0" fmla="*/ 1285 w 1336"/>
                <a:gd name="T1" fmla="*/ 922 h 922"/>
                <a:gd name="T2" fmla="*/ 0 w 1336"/>
                <a:gd name="T3" fmla="*/ 843 h 922"/>
                <a:gd name="T4" fmla="*/ 52 w 1336"/>
                <a:gd name="T5" fmla="*/ 0 h 922"/>
                <a:gd name="T6" fmla="*/ 1336 w 1336"/>
                <a:gd name="T7" fmla="*/ 78 h 922"/>
                <a:gd name="T8" fmla="*/ 1285 w 1336"/>
                <a:gd name="T9" fmla="*/ 922 h 922"/>
              </a:gdLst>
              <a:ahLst/>
              <a:cxnLst>
                <a:cxn ang="0">
                  <a:pos x="T0" y="T1"/>
                </a:cxn>
                <a:cxn ang="0">
                  <a:pos x="T2" y="T3"/>
                </a:cxn>
                <a:cxn ang="0">
                  <a:pos x="T4" y="T5"/>
                </a:cxn>
                <a:cxn ang="0">
                  <a:pos x="T6" y="T7"/>
                </a:cxn>
                <a:cxn ang="0">
                  <a:pos x="T8" y="T9"/>
                </a:cxn>
              </a:cxnLst>
              <a:rect l="0" t="0" r="r" b="b"/>
              <a:pathLst>
                <a:path w="1336" h="922">
                  <a:moveTo>
                    <a:pt x="1285" y="922"/>
                  </a:moveTo>
                  <a:lnTo>
                    <a:pt x="0" y="843"/>
                  </a:lnTo>
                  <a:lnTo>
                    <a:pt x="52" y="0"/>
                  </a:lnTo>
                  <a:lnTo>
                    <a:pt x="1336" y="78"/>
                  </a:lnTo>
                  <a:lnTo>
                    <a:pt x="1285" y="922"/>
                  </a:lnTo>
                  <a:close/>
                </a:path>
              </a:pathLst>
            </a:custGeom>
            <a:solidFill>
              <a:schemeClr val="accent1"/>
            </a:solidFill>
            <a:effectLst>
              <a:outerShdw blurRad="50800" dist="50800" dir="2700000" algn="tl" rotWithShape="0">
                <a:prstClr val="black">
                  <a:alpha val="30000"/>
                </a:prstClr>
              </a:outerShdw>
            </a:effectLst>
            <a:extLst/>
          </p:spPr>
          <p:txBody>
            <a:bodyPr anchor="ctr">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lang="zh-CN" altLang="en-US" b="1" dirty="0">
                  <a:solidFill>
                    <a:srgbClr val="FFFFFF"/>
                  </a:solidFill>
                  <a:latin typeface="等线" panose="020F0502020204030204"/>
                  <a:ea typeface="微软雅黑" panose="020B0503020204020204" pitchFamily="34" charset="-122"/>
                </a:rPr>
                <a:t>导航栏</a:t>
              </a:r>
              <a:endParaRPr kumimoji="0" lang="da-DK" altLang="zh-CN" b="1" i="0" u="none" strike="noStrike" kern="1200" cap="none" spc="0" normalizeH="0" baseline="0" noProof="0" dirty="0">
                <a:ln>
                  <a:noFill/>
                </a:ln>
                <a:solidFill>
                  <a:srgbClr val="FFFFFF"/>
                </a:solidFill>
                <a:effectLst/>
                <a:uLnTx/>
                <a:uFillTx/>
                <a:latin typeface="等线" panose="020F0502020204030204"/>
                <a:ea typeface="微软雅黑" panose="020B0503020204020204" pitchFamily="34" charset="-122"/>
                <a:cs typeface="+mn-cs"/>
              </a:endParaRPr>
            </a:p>
          </p:txBody>
        </p:sp>
      </p:grpSp>
      <p:sp>
        <p:nvSpPr>
          <p:cNvPr id="38" name="文本框 37">
            <a:extLst>
              <a:ext uri="{FF2B5EF4-FFF2-40B4-BE49-F238E27FC236}">
                <a16:creationId xmlns:a16="http://schemas.microsoft.com/office/drawing/2014/main" id="{0E28C680-F253-4442-8D64-C9D5459B11A8}"/>
              </a:ext>
            </a:extLst>
          </p:cNvPr>
          <p:cNvSpPr txBox="1"/>
          <p:nvPr/>
        </p:nvSpPr>
        <p:spPr>
          <a:xfrm>
            <a:off x="8341182" y="2019741"/>
            <a:ext cx="3165322" cy="923330"/>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主要以列表形式展示各类理财产品简要信息，方便用户进行对比选择。</a:t>
            </a:r>
          </a:p>
        </p:txBody>
      </p:sp>
      <p:sp>
        <p:nvSpPr>
          <p:cNvPr id="39" name="文本框 38">
            <a:extLst>
              <a:ext uri="{FF2B5EF4-FFF2-40B4-BE49-F238E27FC236}">
                <a16:creationId xmlns:a16="http://schemas.microsoft.com/office/drawing/2014/main" id="{7F43A873-7D12-4713-BD1B-B57B34D47280}"/>
              </a:ext>
            </a:extLst>
          </p:cNvPr>
          <p:cNvSpPr txBox="1"/>
          <p:nvPr/>
        </p:nvSpPr>
        <p:spPr>
          <a:xfrm>
            <a:off x="685495" y="3815604"/>
            <a:ext cx="3158535" cy="1200329"/>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主要以用户个人中心和通用设置为主，包含个人信息、资产变化、银行卡、交易记录及投资合同等信息。</a:t>
            </a:r>
          </a:p>
        </p:txBody>
      </p:sp>
      <p:sp>
        <p:nvSpPr>
          <p:cNvPr id="40" name="文本框 39">
            <a:extLst>
              <a:ext uri="{FF2B5EF4-FFF2-40B4-BE49-F238E27FC236}">
                <a16:creationId xmlns:a16="http://schemas.microsoft.com/office/drawing/2014/main" id="{8498B121-88F4-4F12-9171-E7072A1C7744}"/>
              </a:ext>
            </a:extLst>
          </p:cNvPr>
          <p:cNvSpPr txBox="1"/>
          <p:nvPr/>
        </p:nvSpPr>
        <p:spPr>
          <a:xfrm>
            <a:off x="8341182" y="3922323"/>
            <a:ext cx="3165322" cy="923330"/>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通过导航栏引导用户熟悉</a:t>
            </a:r>
            <a:r>
              <a:rPr lang="en-US" altLang="zh-CN" b="1" dirty="0">
                <a:latin typeface="微软雅黑" panose="020B0503020204020204" pitchFamily="34" charset="-122"/>
                <a:ea typeface="微软雅黑" panose="020B0503020204020204" pitchFamily="34" charset="-122"/>
              </a:rPr>
              <a:t>APP</a:t>
            </a:r>
            <a:r>
              <a:rPr lang="zh-CN" altLang="en-US" b="1" dirty="0">
                <a:latin typeface="微软雅黑" panose="020B0503020204020204" pitchFamily="34" charset="-122"/>
                <a:ea typeface="微软雅黑" panose="020B0503020204020204" pitchFamily="34" charset="-122"/>
              </a:rPr>
              <a:t>功能，方便用户切换使用各个功能页面。</a:t>
            </a:r>
          </a:p>
        </p:txBody>
      </p:sp>
      <p:sp>
        <p:nvSpPr>
          <p:cNvPr id="2" name="矩形 1">
            <a:extLst>
              <a:ext uri="{FF2B5EF4-FFF2-40B4-BE49-F238E27FC236}">
                <a16:creationId xmlns:a16="http://schemas.microsoft.com/office/drawing/2014/main" id="{326704CE-A505-4441-8890-2DE469E56A54}"/>
              </a:ext>
            </a:extLst>
          </p:cNvPr>
          <p:cNvSpPr/>
          <p:nvPr/>
        </p:nvSpPr>
        <p:spPr>
          <a:xfrm>
            <a:off x="685495" y="566151"/>
            <a:ext cx="1723549" cy="581057"/>
          </a:xfrm>
          <a:prstGeom prst="rect">
            <a:avLst/>
          </a:prstGeom>
        </p:spPr>
        <p:txBody>
          <a:bodyPr wrap="none">
            <a:spAutoFit/>
          </a:bodyPr>
          <a:lstStyle/>
          <a:p>
            <a:pPr>
              <a:lnSpc>
                <a:spcPct val="150000"/>
              </a:lnSpc>
            </a:pPr>
            <a:r>
              <a:rPr lang="zh-CN" altLang="en-US" sz="2400" b="1" dirty="0">
                <a:solidFill>
                  <a:srgbClr val="063D54"/>
                </a:solidFill>
                <a:latin typeface="微软雅黑" panose="020B0503020204020204" pitchFamily="34" charset="-122"/>
                <a:ea typeface="微软雅黑" panose="020B0503020204020204" pitchFamily="34" charset="-122"/>
              </a:rPr>
              <a:t>设计思路：</a:t>
            </a:r>
            <a:endParaRPr lang="en-US" altLang="zh-CN" sz="2400" b="1" dirty="0">
              <a:solidFill>
                <a:srgbClr val="063D5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833544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A_文本框 4">
            <a:extLst>
              <a:ext uri="{FF2B5EF4-FFF2-40B4-BE49-F238E27FC236}">
                <a16:creationId xmlns:a16="http://schemas.microsoft.com/office/drawing/2014/main" id="{F261474C-1B2D-47D8-8556-AD02B0492A32}"/>
              </a:ext>
            </a:extLst>
          </p:cNvPr>
          <p:cNvSpPr txBox="1"/>
          <p:nvPr>
            <p:custDataLst>
              <p:tags r:id="rId2"/>
            </p:custDataLst>
          </p:nvPr>
        </p:nvSpPr>
        <p:spPr>
          <a:xfrm>
            <a:off x="3483427" y="3134461"/>
            <a:ext cx="7184572" cy="779453"/>
          </a:xfrm>
          <a:prstGeom prst="rect">
            <a:avLst/>
          </a:prstGeom>
          <a:noFill/>
        </p:spPr>
        <p:txBody>
          <a:bodyPr rIns="360000">
            <a:normAutofit lnSpcReduction="10000"/>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用户</a:t>
            </a:r>
            <a:r>
              <a:rPr kumimoji="0" lang="en-US" altLang="zh-CN" sz="48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Story</a:t>
            </a:r>
            <a:endParaRPr kumimoji="0" lang="zh-CN" altLang="en-US" sz="48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cxnSp>
        <p:nvCxnSpPr>
          <p:cNvPr id="22" name="PA_直接连接符 9">
            <a:extLst>
              <a:ext uri="{FF2B5EF4-FFF2-40B4-BE49-F238E27FC236}">
                <a16:creationId xmlns:a16="http://schemas.microsoft.com/office/drawing/2014/main" id="{F28BB7E5-1C76-43A4-90E9-8525DB1D6FD1}"/>
              </a:ext>
            </a:extLst>
          </p:cNvPr>
          <p:cNvCxnSpPr>
            <a:cxnSpLocks/>
          </p:cNvCxnSpPr>
          <p:nvPr>
            <p:custDataLst>
              <p:tags r:id="rId3"/>
            </p:custDataLst>
          </p:nvPr>
        </p:nvCxnSpPr>
        <p:spPr>
          <a:xfrm>
            <a:off x="3483427" y="4002823"/>
            <a:ext cx="7184571"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PA_矩形 2">
            <a:extLst>
              <a:ext uri="{FF2B5EF4-FFF2-40B4-BE49-F238E27FC236}">
                <a16:creationId xmlns:a16="http://schemas.microsoft.com/office/drawing/2014/main" id="{D947752C-5DBA-48E5-BEB9-F9DB55B6023C}"/>
              </a:ext>
            </a:extLst>
          </p:cNvPr>
          <p:cNvSpPr/>
          <p:nvPr>
            <p:custDataLst>
              <p:tags r:id="rId4"/>
            </p:custDataLst>
          </p:nvPr>
        </p:nvSpPr>
        <p:spPr>
          <a:xfrm>
            <a:off x="1524001" y="2660650"/>
            <a:ext cx="1573213" cy="15367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CFCFC"/>
                </a:solidFill>
                <a:effectLst/>
                <a:uLnTx/>
                <a:uFillTx/>
                <a:latin typeface="Gungsuh" panose="02030600000101010101" pitchFamily="18" charset="-127"/>
                <a:ea typeface="等线" panose="02010600030101010101" pitchFamily="2" charset="-122"/>
                <a:cs typeface="+mn-cs"/>
              </a:rPr>
              <a:t>08</a:t>
            </a:r>
            <a:endParaRPr kumimoji="0" lang="zh-CN" altLang="en-US" sz="6000" b="0" i="0" u="none" strike="noStrike" kern="1200" cap="none" spc="0" normalizeH="0" baseline="0" noProof="0" dirty="0">
              <a:ln>
                <a:noFill/>
              </a:ln>
              <a:solidFill>
                <a:srgbClr val="FCFCFC"/>
              </a:solidFill>
              <a:effectLst/>
              <a:uLnTx/>
              <a:uFillTx/>
              <a:latin typeface="Gungsuh" panose="02030600000101010101" pitchFamily="18" charset="-127"/>
              <a:ea typeface="等线" panose="02010600030101010101" pitchFamily="2" charset="-122"/>
              <a:cs typeface="+mn-cs"/>
            </a:endParaRPr>
          </a:p>
        </p:txBody>
      </p:sp>
    </p:spTree>
    <p:custDataLst>
      <p:tags r:id="rId1"/>
    </p:custDataLst>
    <p:extLst>
      <p:ext uri="{BB962C8B-B14F-4D97-AF65-F5344CB8AC3E}">
        <p14:creationId xmlns:p14="http://schemas.microsoft.com/office/powerpoint/2010/main" val="9104753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22" presetClass="entr" presetSubtype="8" fill="hold"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par>
                                <p:cTn id="13" presetID="42"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993D8AB-0C09-4702-A025-0355591844B5}"/>
              </a:ext>
            </a:extLst>
          </p:cNvPr>
          <p:cNvSpPr/>
          <p:nvPr/>
        </p:nvSpPr>
        <p:spPr>
          <a:xfrm>
            <a:off x="238408" y="221807"/>
            <a:ext cx="11715184" cy="6414385"/>
          </a:xfrm>
          <a:prstGeom prst="rect">
            <a:avLst/>
          </a:prstGeom>
        </p:spPr>
        <p:txBody>
          <a:bodyPr wrap="square">
            <a:spAutoFit/>
          </a:bodyPr>
          <a:lstStyle/>
          <a:p>
            <a:pPr lvl="0">
              <a:lnSpc>
                <a:spcPct val="150000"/>
              </a:lnSpc>
            </a:pPr>
            <a:r>
              <a:rPr lang="zh-CN" altLang="en-US" sz="2400" b="1" dirty="0">
                <a:solidFill>
                  <a:srgbClr val="063D54"/>
                </a:solidFill>
                <a:latin typeface="微软雅黑" panose="020B0503020204020204" pitchFamily="34" charset="-122"/>
                <a:ea typeface="微软雅黑" panose="020B0503020204020204" pitchFamily="34" charset="-122"/>
              </a:rPr>
              <a:t>前台：</a:t>
            </a:r>
            <a:endParaRPr lang="en-US" altLang="zh-CN" sz="2400" b="1" dirty="0">
              <a:solidFill>
                <a:srgbClr val="063D54"/>
              </a:solidFill>
              <a:latin typeface="微软雅黑" panose="020B0503020204020204" pitchFamily="34" charset="-122"/>
              <a:ea typeface="微软雅黑" panose="020B0503020204020204" pitchFamily="34" charset="-122"/>
            </a:endParaRPr>
          </a:p>
          <a:p>
            <a:pPr lvl="0">
              <a:lnSpc>
                <a:spcPct val="150000"/>
              </a:lnSpc>
            </a:pPr>
            <a:r>
              <a:rPr lang="en-US" altLang="zh-CN" b="1" dirty="0">
                <a:solidFill>
                  <a:srgbClr val="000000"/>
                </a:solidFill>
                <a:latin typeface="微软雅黑" panose="020B0503020204020204" pitchFamily="34" charset="-122"/>
                <a:ea typeface="微软雅黑" panose="020B0503020204020204" pitchFamily="34" charset="-122"/>
              </a:rPr>
              <a:t>1.</a:t>
            </a:r>
            <a:r>
              <a:rPr lang="zh-CN" altLang="en-US" b="1" dirty="0">
                <a:solidFill>
                  <a:srgbClr val="000000"/>
                </a:solidFill>
                <a:latin typeface="微软雅黑" panose="020B0503020204020204" pitchFamily="34" charset="-122"/>
                <a:ea typeface="微软雅黑" panose="020B0503020204020204" pitchFamily="34" charset="-122"/>
              </a:rPr>
              <a:t>作为一名用户，我想要打开</a:t>
            </a:r>
            <a:r>
              <a:rPr lang="en-US" altLang="zh-CN" b="1" dirty="0">
                <a:solidFill>
                  <a:srgbClr val="000000"/>
                </a:solidFill>
                <a:latin typeface="微软雅黑" panose="020B0503020204020204" pitchFamily="34" charset="-122"/>
                <a:ea typeface="微软雅黑" panose="020B0503020204020204" pitchFamily="34" charset="-122"/>
              </a:rPr>
              <a:t>APP</a:t>
            </a:r>
            <a:r>
              <a:rPr lang="zh-CN" altLang="en-US" b="1" dirty="0">
                <a:solidFill>
                  <a:srgbClr val="000000"/>
                </a:solidFill>
                <a:latin typeface="微软雅黑" panose="020B0503020204020204" pitchFamily="34" charset="-122"/>
                <a:ea typeface="微软雅黑" panose="020B0503020204020204" pitchFamily="34" charset="-122"/>
              </a:rPr>
              <a:t>时配有启动画面，以便于我知道当前操作的结果。</a:t>
            </a:r>
            <a:r>
              <a:rPr lang="zh-CN" altLang="en-US" b="1" dirty="0">
                <a:solidFill>
                  <a:srgbClr val="3D5864"/>
                </a:solidFill>
                <a:latin typeface="微软雅黑" panose="020B0503020204020204" pitchFamily="34" charset="-122"/>
                <a:ea typeface="微软雅黑" panose="020B0503020204020204" pitchFamily="34" charset="-122"/>
              </a:rPr>
              <a:t>（启动页面，中）</a:t>
            </a:r>
            <a:endParaRPr lang="en-US" altLang="zh-CN" sz="2400" b="1" dirty="0">
              <a:solidFill>
                <a:srgbClr val="063D54"/>
              </a:solidFill>
              <a:latin typeface="微软雅黑" panose="020B0503020204020204" pitchFamily="34" charset="-122"/>
              <a:ea typeface="微软雅黑" panose="020B0503020204020204" pitchFamily="34" charset="-122"/>
            </a:endParaRPr>
          </a:p>
          <a:p>
            <a:pPr lvl="0">
              <a:lnSpc>
                <a:spcPct val="150000"/>
              </a:lnSpc>
            </a:pPr>
            <a:r>
              <a:rPr lang="zh-CN" altLang="en-US" b="1" dirty="0">
                <a:solidFill>
                  <a:srgbClr val="063D54"/>
                </a:solidFill>
                <a:latin typeface="微软雅黑" panose="020B0503020204020204" pitchFamily="34" charset="-122"/>
                <a:ea typeface="微软雅黑" panose="020B0503020204020204" pitchFamily="34" charset="-122"/>
              </a:rPr>
              <a:t>注册登录找回密码：</a:t>
            </a:r>
            <a:endParaRPr lang="en-US" altLang="zh-CN" b="1" dirty="0">
              <a:solidFill>
                <a:srgbClr val="063D54"/>
              </a:solidFill>
              <a:latin typeface="微软雅黑" panose="020B0503020204020204" pitchFamily="34" charset="-122"/>
              <a:ea typeface="微软雅黑" panose="020B0503020204020204" pitchFamily="34" charset="-122"/>
            </a:endParaRPr>
          </a:p>
          <a:p>
            <a:pPr>
              <a:lnSpc>
                <a:spcPct val="150000"/>
              </a:lnSpc>
            </a:pPr>
            <a:r>
              <a:rPr lang="en-US" altLang="zh-CN" b="1" dirty="0">
                <a:solidFill>
                  <a:srgbClr val="000000"/>
                </a:solidFill>
                <a:latin typeface="微软雅黑" panose="020B0503020204020204" pitchFamily="34" charset="-122"/>
                <a:ea typeface="微软雅黑" panose="020B0503020204020204" pitchFamily="34" charset="-122"/>
              </a:rPr>
              <a:t>2.</a:t>
            </a:r>
            <a:r>
              <a:rPr lang="zh-CN" altLang="en-US" b="1" dirty="0">
                <a:solidFill>
                  <a:srgbClr val="000000"/>
                </a:solidFill>
                <a:latin typeface="微软雅黑" panose="020B0503020204020204" pitchFamily="34" charset="-122"/>
                <a:ea typeface="微软雅黑" panose="020B0503020204020204" pitchFamily="34" charset="-122"/>
              </a:rPr>
              <a:t>作为一名用户，我想要注册登录自己的个人账号，以便于体验更多的功能和服务。</a:t>
            </a:r>
            <a:r>
              <a:rPr lang="zh-CN" altLang="en-US" b="1" dirty="0">
                <a:solidFill>
                  <a:srgbClr val="3D5864"/>
                </a:solidFill>
                <a:latin typeface="微软雅黑" panose="020B0503020204020204" pitchFamily="34" charset="-122"/>
                <a:ea typeface="微软雅黑" panose="020B0503020204020204" pitchFamily="34" charset="-122"/>
              </a:rPr>
              <a:t>（注册登录，高）</a:t>
            </a:r>
            <a:endParaRPr lang="en-US" altLang="zh-CN" b="1" dirty="0">
              <a:solidFill>
                <a:srgbClr val="3D5864"/>
              </a:solidFill>
              <a:latin typeface="微软雅黑" panose="020B0503020204020204" pitchFamily="34" charset="-122"/>
              <a:ea typeface="微软雅黑" panose="020B0503020204020204" pitchFamily="34" charset="-122"/>
            </a:endParaRPr>
          </a:p>
          <a:p>
            <a:pPr>
              <a:lnSpc>
                <a:spcPct val="150000"/>
              </a:lnSpc>
            </a:pP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作为一名用户，我想要找回自己个人账号的密码，以便于避免账号损失。</a:t>
            </a:r>
            <a:r>
              <a:rPr lang="zh-CN" altLang="en-US" b="1" dirty="0">
                <a:solidFill>
                  <a:srgbClr val="3D5864"/>
                </a:solidFill>
                <a:latin typeface="微软雅黑" panose="020B0503020204020204" pitchFamily="34" charset="-122"/>
                <a:ea typeface="微软雅黑" panose="020B0503020204020204" pitchFamily="34" charset="-122"/>
              </a:rPr>
              <a:t>（找回密码，高）</a:t>
            </a:r>
            <a:endParaRPr lang="en-US" altLang="zh-CN" b="1" dirty="0">
              <a:solidFill>
                <a:srgbClr val="3D5864"/>
              </a:solidFill>
              <a:latin typeface="微软雅黑" panose="020B0503020204020204" pitchFamily="34" charset="-122"/>
              <a:ea typeface="微软雅黑" panose="020B0503020204020204" pitchFamily="34" charset="-122"/>
            </a:endParaRPr>
          </a:p>
          <a:p>
            <a:pPr>
              <a:lnSpc>
                <a:spcPct val="150000"/>
              </a:lnSpc>
            </a:pPr>
            <a:r>
              <a:rPr lang="zh-CN" altLang="en-US" b="1" dirty="0">
                <a:solidFill>
                  <a:srgbClr val="063D54"/>
                </a:solidFill>
                <a:latin typeface="微软雅黑" panose="020B0503020204020204" pitchFamily="34" charset="-122"/>
                <a:ea typeface="微软雅黑" panose="020B0503020204020204" pitchFamily="34" charset="-122"/>
              </a:rPr>
              <a:t>首页：</a:t>
            </a:r>
            <a:endParaRPr lang="en-US" altLang="zh-CN" b="1" dirty="0">
              <a:solidFill>
                <a:srgbClr val="063D54"/>
              </a:solidFill>
              <a:latin typeface="微软雅黑" panose="020B0503020204020204" pitchFamily="34" charset="-122"/>
              <a:ea typeface="微软雅黑" panose="020B0503020204020204" pitchFamily="34" charset="-122"/>
            </a:endParaRPr>
          </a:p>
          <a:p>
            <a:pPr>
              <a:lnSpc>
                <a:spcPct val="150000"/>
              </a:lnSpc>
            </a:pPr>
            <a:r>
              <a:rPr lang="en-US" altLang="zh-CN" b="1" dirty="0">
                <a:latin typeface="微软雅黑" panose="020B0503020204020204" pitchFamily="34" charset="-122"/>
                <a:ea typeface="微软雅黑" panose="020B0503020204020204" pitchFamily="34" charset="-122"/>
              </a:rPr>
              <a:t>4.</a:t>
            </a:r>
            <a:r>
              <a:rPr lang="zh-CN" altLang="en-US" b="1" dirty="0">
                <a:latin typeface="微软雅黑" panose="020B0503020204020204" pitchFamily="34" charset="-122"/>
                <a:ea typeface="微软雅黑" panose="020B0503020204020204" pitchFamily="34" charset="-122"/>
              </a:rPr>
              <a:t>作为一名用户，我想要了解</a:t>
            </a:r>
            <a:r>
              <a:rPr lang="en-US" altLang="zh-CN" b="1" dirty="0">
                <a:latin typeface="微软雅黑" panose="020B0503020204020204" pitchFamily="34" charset="-122"/>
                <a:ea typeface="微软雅黑" panose="020B0503020204020204" pitchFamily="34" charset="-122"/>
              </a:rPr>
              <a:t>APP</a:t>
            </a:r>
            <a:r>
              <a:rPr lang="zh-CN" altLang="en-US" b="1" dirty="0">
                <a:latin typeface="微软雅黑" panose="020B0503020204020204" pitchFamily="34" charset="-122"/>
                <a:ea typeface="微软雅黑" panose="020B0503020204020204" pitchFamily="34" charset="-122"/>
              </a:rPr>
              <a:t>的类型和功能，以便于确认</a:t>
            </a:r>
            <a:r>
              <a:rPr lang="en-US" altLang="zh-CN" b="1" dirty="0">
                <a:latin typeface="微软雅黑" panose="020B0503020204020204" pitchFamily="34" charset="-122"/>
                <a:ea typeface="微软雅黑" panose="020B0503020204020204" pitchFamily="34" charset="-122"/>
              </a:rPr>
              <a:t>APP</a:t>
            </a:r>
            <a:r>
              <a:rPr lang="zh-CN" altLang="en-US" b="1" dirty="0">
                <a:latin typeface="微软雅黑" panose="020B0503020204020204" pitchFamily="34" charset="-122"/>
                <a:ea typeface="微软雅黑" panose="020B0503020204020204" pitchFamily="34" charset="-122"/>
              </a:rPr>
              <a:t>能否对我产生帮助。</a:t>
            </a:r>
            <a:r>
              <a:rPr lang="zh-CN" altLang="en-US" b="1" dirty="0">
                <a:solidFill>
                  <a:srgbClr val="063D54"/>
                </a:solidFill>
                <a:latin typeface="微软雅黑" panose="020B0503020204020204" pitchFamily="34" charset="-122"/>
                <a:ea typeface="微软雅黑" panose="020B0503020204020204" pitchFamily="34" charset="-122"/>
              </a:rPr>
              <a:t>（</a:t>
            </a:r>
            <a:r>
              <a:rPr lang="en-US" altLang="zh-CN" b="1" dirty="0">
                <a:solidFill>
                  <a:srgbClr val="063D54"/>
                </a:solidFill>
                <a:latin typeface="微软雅黑" panose="020B0503020204020204" pitchFamily="34" charset="-122"/>
                <a:ea typeface="微软雅黑" panose="020B0503020204020204" pitchFamily="34" charset="-122"/>
              </a:rPr>
              <a:t>banner</a:t>
            </a:r>
            <a:r>
              <a:rPr lang="zh-CN" altLang="en-US" b="1" dirty="0">
                <a:solidFill>
                  <a:srgbClr val="063D54"/>
                </a:solidFill>
                <a:latin typeface="微软雅黑" panose="020B0503020204020204" pitchFamily="34" charset="-122"/>
                <a:ea typeface="微软雅黑" panose="020B0503020204020204" pitchFamily="34" charset="-122"/>
              </a:rPr>
              <a:t>图，中）</a:t>
            </a:r>
          </a:p>
          <a:p>
            <a:pPr>
              <a:lnSpc>
                <a:spcPct val="150000"/>
              </a:lnSpc>
            </a:pPr>
            <a:r>
              <a:rPr lang="en-US" altLang="zh-CN" b="1" dirty="0">
                <a:latin typeface="微软雅黑" panose="020B0503020204020204" pitchFamily="34" charset="-122"/>
                <a:ea typeface="微软雅黑" panose="020B0503020204020204" pitchFamily="34" charset="-122"/>
              </a:rPr>
              <a:t>5.</a:t>
            </a:r>
            <a:r>
              <a:rPr lang="zh-CN" altLang="en-US" b="1" dirty="0">
                <a:latin typeface="微软雅黑" panose="020B0503020204020204" pitchFamily="34" charset="-122"/>
                <a:ea typeface="微软雅黑" panose="020B0503020204020204" pitchFamily="34" charset="-122"/>
              </a:rPr>
              <a:t>作为一名用户，我想要知道最新最火的理财产品，以便于获取最大的投资收益。</a:t>
            </a:r>
            <a:r>
              <a:rPr lang="zh-CN" altLang="en-US" b="1" dirty="0">
                <a:solidFill>
                  <a:srgbClr val="063D54"/>
                </a:solidFill>
                <a:latin typeface="微软雅黑" panose="020B0503020204020204" pitchFamily="34" charset="-122"/>
                <a:ea typeface="微软雅黑" panose="020B0503020204020204" pitchFamily="34" charset="-122"/>
              </a:rPr>
              <a:t>（鼎力推荐，中）</a:t>
            </a:r>
          </a:p>
          <a:p>
            <a:pPr>
              <a:lnSpc>
                <a:spcPct val="150000"/>
              </a:lnSpc>
            </a:pPr>
            <a:r>
              <a:rPr lang="zh-CN" altLang="en-US" b="1" dirty="0">
                <a:solidFill>
                  <a:srgbClr val="063D54"/>
                </a:solidFill>
                <a:latin typeface="微软雅黑" panose="020B0503020204020204" pitchFamily="34" charset="-122"/>
                <a:ea typeface="微软雅黑" panose="020B0503020204020204" pitchFamily="34" charset="-122"/>
              </a:rPr>
              <a:t>理财：</a:t>
            </a:r>
            <a:endParaRPr lang="en-US" altLang="zh-CN" b="1" dirty="0">
              <a:solidFill>
                <a:srgbClr val="063D54"/>
              </a:solidFill>
              <a:latin typeface="微软雅黑" panose="020B0503020204020204" pitchFamily="34" charset="-122"/>
              <a:ea typeface="微软雅黑" panose="020B0503020204020204" pitchFamily="34" charset="-122"/>
            </a:endParaRPr>
          </a:p>
          <a:p>
            <a:pPr>
              <a:lnSpc>
                <a:spcPct val="150000"/>
              </a:lnSpc>
            </a:pPr>
            <a:r>
              <a:rPr lang="en-US" altLang="zh-CN" b="1" dirty="0">
                <a:latin typeface="微软雅黑" panose="020B0503020204020204" pitchFamily="34" charset="-122"/>
                <a:ea typeface="微软雅黑" panose="020B0503020204020204" pitchFamily="34" charset="-122"/>
              </a:rPr>
              <a:t>6.</a:t>
            </a:r>
            <a:r>
              <a:rPr lang="zh-CN" altLang="en-US" b="1" dirty="0">
                <a:latin typeface="微软雅黑" panose="020B0503020204020204" pitchFamily="34" charset="-122"/>
                <a:ea typeface="微软雅黑" panose="020B0503020204020204" pitchFamily="34" charset="-122"/>
              </a:rPr>
              <a:t>作为一名用户，我想要了解所有理财产品的大致信息，以便于对比选择最佳的理财产品。</a:t>
            </a:r>
            <a:r>
              <a:rPr lang="zh-CN" altLang="en-US" b="1" dirty="0">
                <a:solidFill>
                  <a:srgbClr val="063D54"/>
                </a:solidFill>
                <a:latin typeface="微软雅黑" panose="020B0503020204020204" pitchFamily="34" charset="-122"/>
                <a:ea typeface="微软雅黑" panose="020B0503020204020204" pitchFamily="34" charset="-122"/>
              </a:rPr>
              <a:t>（产品列表，高）</a:t>
            </a:r>
          </a:p>
          <a:p>
            <a:pPr>
              <a:lnSpc>
                <a:spcPct val="150000"/>
              </a:lnSpc>
            </a:pPr>
            <a:r>
              <a:rPr lang="en-US" altLang="zh-CN" b="1" dirty="0">
                <a:latin typeface="微软雅黑" panose="020B0503020204020204" pitchFamily="34" charset="-122"/>
                <a:ea typeface="微软雅黑" panose="020B0503020204020204" pitchFamily="34" charset="-122"/>
              </a:rPr>
              <a:t>7.</a:t>
            </a:r>
            <a:r>
              <a:rPr lang="zh-CN" altLang="en-US" b="1" dirty="0">
                <a:latin typeface="微软雅黑" panose="020B0503020204020204" pitchFamily="34" charset="-122"/>
                <a:ea typeface="微软雅黑" panose="020B0503020204020204" pitchFamily="34" charset="-122"/>
              </a:rPr>
              <a:t>作为一名用户，我想要查看任意理财产品的产品详情，以便于了解更具体的产品信息。</a:t>
            </a:r>
            <a:r>
              <a:rPr lang="zh-CN" altLang="en-US" b="1" dirty="0">
                <a:solidFill>
                  <a:srgbClr val="063D54"/>
                </a:solidFill>
                <a:latin typeface="微软雅黑" panose="020B0503020204020204" pitchFamily="34" charset="-122"/>
                <a:ea typeface="微软雅黑" panose="020B0503020204020204" pitchFamily="34" charset="-122"/>
              </a:rPr>
              <a:t>（产品详情，高）</a:t>
            </a:r>
            <a:endParaRPr lang="en-US" altLang="zh-CN" b="1" dirty="0">
              <a:solidFill>
                <a:srgbClr val="063D54"/>
              </a:solidFill>
              <a:latin typeface="微软雅黑" panose="020B0503020204020204" pitchFamily="34" charset="-122"/>
              <a:ea typeface="微软雅黑" panose="020B0503020204020204" pitchFamily="34" charset="-122"/>
            </a:endParaRPr>
          </a:p>
          <a:p>
            <a:pPr>
              <a:lnSpc>
                <a:spcPct val="150000"/>
              </a:lnSpc>
            </a:pPr>
            <a:r>
              <a:rPr lang="en-US" altLang="zh-CN" b="1" dirty="0">
                <a:solidFill>
                  <a:srgbClr val="000000"/>
                </a:solidFill>
                <a:latin typeface="微软雅黑" panose="020B0503020204020204" pitchFamily="34" charset="-122"/>
                <a:ea typeface="微软雅黑" panose="020B0503020204020204" pitchFamily="34" charset="-122"/>
              </a:rPr>
              <a:t>8.</a:t>
            </a:r>
            <a:r>
              <a:rPr lang="zh-CN" altLang="en-US" b="1" dirty="0">
                <a:solidFill>
                  <a:srgbClr val="000000"/>
                </a:solidFill>
                <a:latin typeface="微软雅黑" panose="020B0503020204020204" pitchFamily="34" charset="-122"/>
                <a:ea typeface="微软雅黑" panose="020B0503020204020204" pitchFamily="34" charset="-122"/>
              </a:rPr>
              <a:t>作为一名用户，我想要选择购买适合自己的理财产品，以便于合理配置我的闲置资金。</a:t>
            </a:r>
            <a:r>
              <a:rPr lang="zh-CN" altLang="en-US" b="1" dirty="0">
                <a:solidFill>
                  <a:srgbClr val="063D54"/>
                </a:solidFill>
                <a:latin typeface="微软雅黑" panose="020B0503020204020204" pitchFamily="34" charset="-122"/>
                <a:ea typeface="微软雅黑" panose="020B0503020204020204" pitchFamily="34" charset="-122"/>
              </a:rPr>
              <a:t>（购买，高）</a:t>
            </a:r>
          </a:p>
          <a:p>
            <a:pPr>
              <a:lnSpc>
                <a:spcPct val="150000"/>
              </a:lnSpc>
            </a:pPr>
            <a:r>
              <a:rPr lang="en-US" altLang="zh-CN" b="1" dirty="0">
                <a:latin typeface="微软雅黑" panose="020B0503020204020204" pitchFamily="34" charset="-122"/>
                <a:ea typeface="微软雅黑" panose="020B0503020204020204" pitchFamily="34" charset="-122"/>
              </a:rPr>
              <a:t>9.</a:t>
            </a:r>
            <a:r>
              <a:rPr lang="zh-CN" altLang="en-US" b="1" dirty="0">
                <a:latin typeface="微软雅黑" panose="020B0503020204020204" pitchFamily="34" charset="-122"/>
                <a:ea typeface="微软雅黑" panose="020B0503020204020204" pitchFamily="34" charset="-122"/>
              </a:rPr>
              <a:t> 作为一名用户，我想要知道购买当前理财的预期收益情况，以便于保证理财收益的最大化。</a:t>
            </a:r>
            <a:r>
              <a:rPr lang="zh-CN" altLang="en-US" b="1" dirty="0">
                <a:solidFill>
                  <a:srgbClr val="063D54"/>
                </a:solidFill>
                <a:latin typeface="微软雅黑" panose="020B0503020204020204" pitchFamily="34" charset="-122"/>
                <a:ea typeface="微软雅黑" panose="020B0503020204020204" pitchFamily="34" charset="-122"/>
              </a:rPr>
              <a:t>（计算器，中）</a:t>
            </a:r>
          </a:p>
          <a:p>
            <a:pPr>
              <a:lnSpc>
                <a:spcPct val="150000"/>
              </a:lnSpc>
            </a:pPr>
            <a:r>
              <a:rPr lang="en-US" altLang="zh-CN" b="1" dirty="0">
                <a:solidFill>
                  <a:srgbClr val="000000"/>
                </a:solidFill>
                <a:latin typeface="微软雅黑" panose="020B0503020204020204" pitchFamily="34" charset="-122"/>
                <a:ea typeface="微软雅黑" panose="020B0503020204020204" pitchFamily="34" charset="-122"/>
              </a:rPr>
              <a:t>10.</a:t>
            </a:r>
            <a:r>
              <a:rPr lang="zh-CN" altLang="en-US" b="1" dirty="0">
                <a:solidFill>
                  <a:srgbClr val="000000"/>
                </a:solidFill>
                <a:latin typeface="微软雅黑" panose="020B0503020204020204" pitchFamily="34" charset="-122"/>
                <a:ea typeface="微软雅黑" panose="020B0503020204020204" pitchFamily="34" charset="-122"/>
              </a:rPr>
              <a:t>作为一名用户，我想要购买理财时可以签署投资合同，以便于保证投资受到法律保障。</a:t>
            </a:r>
            <a:r>
              <a:rPr lang="zh-CN" altLang="en-US" b="1" dirty="0">
                <a:solidFill>
                  <a:srgbClr val="063D54"/>
                </a:solidFill>
                <a:latin typeface="微软雅黑" panose="020B0503020204020204" pitchFamily="34" charset="-122"/>
                <a:ea typeface="微软雅黑" panose="020B0503020204020204" pitchFamily="34" charset="-122"/>
              </a:rPr>
              <a:t> （投资合同，高）</a:t>
            </a:r>
            <a:endParaRPr lang="en-US" altLang="zh-CN" b="1" dirty="0">
              <a:solidFill>
                <a:srgbClr val="063D54"/>
              </a:solidFill>
              <a:latin typeface="微软雅黑" panose="020B0503020204020204" pitchFamily="34" charset="-122"/>
              <a:ea typeface="微软雅黑" panose="020B0503020204020204" pitchFamily="34" charset="-122"/>
            </a:endParaRPr>
          </a:p>
          <a:p>
            <a:pPr>
              <a:lnSpc>
                <a:spcPct val="150000"/>
              </a:lnSpc>
            </a:pPr>
            <a:r>
              <a:rPr lang="en-US" altLang="zh-CN" b="1" dirty="0">
                <a:solidFill>
                  <a:srgbClr val="000000"/>
                </a:solidFill>
                <a:latin typeface="微软雅黑" panose="020B0503020204020204" pitchFamily="34" charset="-122"/>
                <a:ea typeface="微软雅黑" panose="020B0503020204020204" pitchFamily="34" charset="-122"/>
              </a:rPr>
              <a:t>11.</a:t>
            </a:r>
            <a:r>
              <a:rPr lang="zh-CN" altLang="en-US" b="1" dirty="0">
                <a:solidFill>
                  <a:srgbClr val="000000"/>
                </a:solidFill>
                <a:latin typeface="微软雅黑" panose="020B0503020204020204" pitchFamily="34" charset="-122"/>
                <a:ea typeface="微软雅黑" panose="020B0503020204020204" pitchFamily="34" charset="-122"/>
              </a:rPr>
              <a:t>作为一名用户，我想要理财到期后可以自动回款到银行卡，以便于不必操心提现和到账。</a:t>
            </a:r>
            <a:r>
              <a:rPr lang="zh-CN" altLang="en-US" b="1" dirty="0">
                <a:solidFill>
                  <a:srgbClr val="063D54"/>
                </a:solidFill>
                <a:latin typeface="微软雅黑" panose="020B0503020204020204" pitchFamily="34" charset="-122"/>
                <a:ea typeface="微软雅黑" panose="020B0503020204020204" pitchFamily="34" charset="-122"/>
              </a:rPr>
              <a:t> （自动回款，高）</a:t>
            </a:r>
            <a:endParaRPr lang="en-US" altLang="zh-CN" b="1" dirty="0">
              <a:solidFill>
                <a:srgbClr val="063D5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736122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993D8AB-0C09-4702-A025-0355591844B5}"/>
              </a:ext>
            </a:extLst>
          </p:cNvPr>
          <p:cNvSpPr/>
          <p:nvPr/>
        </p:nvSpPr>
        <p:spPr>
          <a:xfrm>
            <a:off x="238408" y="1329803"/>
            <a:ext cx="11715184" cy="4198393"/>
          </a:xfrm>
          <a:prstGeom prst="rect">
            <a:avLst/>
          </a:prstGeom>
        </p:spPr>
        <p:txBody>
          <a:bodyPr wrap="square">
            <a:spAutoFit/>
          </a:bodyPr>
          <a:lstStyle/>
          <a:p>
            <a:pPr>
              <a:lnSpc>
                <a:spcPct val="150000"/>
              </a:lnSpc>
            </a:pPr>
            <a:r>
              <a:rPr lang="zh-CN" altLang="en-US" b="1" dirty="0">
                <a:solidFill>
                  <a:srgbClr val="063D54"/>
                </a:solidFill>
                <a:latin typeface="微软雅黑" panose="020B0503020204020204" pitchFamily="34" charset="-122"/>
                <a:ea typeface="微软雅黑" panose="020B0503020204020204" pitchFamily="34" charset="-122"/>
              </a:rPr>
              <a:t>我的：</a:t>
            </a:r>
            <a:endParaRPr lang="en-US" altLang="zh-CN" b="1" dirty="0">
              <a:solidFill>
                <a:srgbClr val="063D54"/>
              </a:solidFill>
              <a:latin typeface="微软雅黑" panose="020B0503020204020204" pitchFamily="34" charset="-122"/>
              <a:ea typeface="微软雅黑" panose="020B0503020204020204" pitchFamily="34" charset="-122"/>
            </a:endParaRPr>
          </a:p>
          <a:p>
            <a:pPr>
              <a:lnSpc>
                <a:spcPct val="150000"/>
              </a:lnSpc>
            </a:pPr>
            <a:r>
              <a:rPr lang="en-US" altLang="zh-CN" b="1" dirty="0">
                <a:latin typeface="微软雅黑" panose="020B0503020204020204" pitchFamily="34" charset="-122"/>
                <a:ea typeface="微软雅黑" panose="020B0503020204020204" pitchFamily="34" charset="-122"/>
              </a:rPr>
              <a:t>12.</a:t>
            </a:r>
            <a:r>
              <a:rPr lang="zh-CN" altLang="en-US" b="1" dirty="0">
                <a:latin typeface="微软雅黑" panose="020B0503020204020204" pitchFamily="34" charset="-122"/>
                <a:ea typeface="微软雅黑" panose="020B0503020204020204" pitchFamily="34" charset="-122"/>
              </a:rPr>
              <a:t>作为一名用户，我想要在</a:t>
            </a:r>
            <a:r>
              <a:rPr lang="en-US" altLang="zh-CN" b="1" dirty="0">
                <a:latin typeface="微软雅黑" panose="020B0503020204020204" pitchFamily="34" charset="-122"/>
                <a:ea typeface="微软雅黑" panose="020B0503020204020204" pitchFamily="34" charset="-122"/>
              </a:rPr>
              <a:t>APP</a:t>
            </a:r>
            <a:r>
              <a:rPr lang="zh-CN" altLang="en-US" b="1" dirty="0">
                <a:latin typeface="微软雅黑" panose="020B0503020204020204" pitchFamily="34" charset="-122"/>
                <a:ea typeface="微软雅黑" panose="020B0503020204020204" pitchFamily="34" charset="-122"/>
              </a:rPr>
              <a:t>上更换绑定手机，以便于保证账号和资产的安全性。</a:t>
            </a:r>
            <a:r>
              <a:rPr lang="zh-CN" altLang="en-US" b="1" dirty="0">
                <a:solidFill>
                  <a:srgbClr val="063D54"/>
                </a:solidFill>
                <a:latin typeface="微软雅黑" panose="020B0503020204020204" pitchFamily="34" charset="-122"/>
                <a:ea typeface="微软雅黑" panose="020B0503020204020204" pitchFamily="34" charset="-122"/>
              </a:rPr>
              <a:t>（更换手机，中）</a:t>
            </a:r>
          </a:p>
          <a:p>
            <a:pPr>
              <a:lnSpc>
                <a:spcPct val="150000"/>
              </a:lnSpc>
            </a:pPr>
            <a:r>
              <a:rPr lang="en-US" altLang="zh-CN" b="1" dirty="0">
                <a:latin typeface="微软雅黑" panose="020B0503020204020204" pitchFamily="34" charset="-122"/>
                <a:ea typeface="微软雅黑" panose="020B0503020204020204" pitchFamily="34" charset="-122"/>
              </a:rPr>
              <a:t>13.</a:t>
            </a:r>
            <a:r>
              <a:rPr lang="zh-CN" altLang="en-US" b="1" dirty="0">
                <a:latin typeface="微软雅黑" panose="020B0503020204020204" pitchFamily="34" charset="-122"/>
                <a:ea typeface="微软雅黑" panose="020B0503020204020204" pitchFamily="34" charset="-122"/>
              </a:rPr>
              <a:t>作为一名用户，我想要在</a:t>
            </a:r>
            <a:r>
              <a:rPr lang="en-US" altLang="zh-CN" b="1" dirty="0">
                <a:latin typeface="微软雅黑" panose="020B0503020204020204" pitchFamily="34" charset="-122"/>
                <a:ea typeface="微软雅黑" panose="020B0503020204020204" pitchFamily="34" charset="-122"/>
              </a:rPr>
              <a:t>APP</a:t>
            </a:r>
            <a:r>
              <a:rPr lang="zh-CN" altLang="en-US" b="1" dirty="0">
                <a:latin typeface="微软雅黑" panose="020B0503020204020204" pitchFamily="34" charset="-122"/>
                <a:ea typeface="微软雅黑" panose="020B0503020204020204" pitchFamily="34" charset="-122"/>
              </a:rPr>
              <a:t>上进行实名认证，以便于提高账号和资产的安全性。</a:t>
            </a:r>
            <a:r>
              <a:rPr lang="zh-CN" altLang="en-US" b="1" dirty="0">
                <a:solidFill>
                  <a:srgbClr val="063D54"/>
                </a:solidFill>
                <a:latin typeface="微软雅黑" panose="020B0503020204020204" pitchFamily="34" charset="-122"/>
                <a:ea typeface="微软雅黑" panose="020B0503020204020204" pitchFamily="34" charset="-122"/>
              </a:rPr>
              <a:t>（实名认证，高）</a:t>
            </a:r>
            <a:endParaRPr lang="en-US" altLang="zh-CN" b="1" dirty="0">
              <a:solidFill>
                <a:srgbClr val="063D54"/>
              </a:solidFill>
              <a:latin typeface="微软雅黑" panose="020B0503020204020204" pitchFamily="34" charset="-122"/>
              <a:ea typeface="微软雅黑" panose="020B0503020204020204" pitchFamily="34" charset="-122"/>
            </a:endParaRPr>
          </a:p>
          <a:p>
            <a:pPr>
              <a:lnSpc>
                <a:spcPct val="150000"/>
              </a:lnSpc>
            </a:pPr>
            <a:r>
              <a:rPr lang="en-US" altLang="zh-CN" b="1" dirty="0">
                <a:solidFill>
                  <a:srgbClr val="000000"/>
                </a:solidFill>
                <a:latin typeface="微软雅黑" panose="020B0503020204020204" pitchFamily="34" charset="-122"/>
                <a:ea typeface="微软雅黑" panose="020B0503020204020204" pitchFamily="34" charset="-122"/>
              </a:rPr>
              <a:t>14.</a:t>
            </a:r>
            <a:r>
              <a:rPr lang="zh-CN" altLang="en-US" b="1" dirty="0">
                <a:solidFill>
                  <a:srgbClr val="000000"/>
                </a:solidFill>
                <a:latin typeface="微软雅黑" panose="020B0503020204020204" pitchFamily="34" charset="-122"/>
                <a:ea typeface="微软雅黑" panose="020B0503020204020204" pitchFamily="34" charset="-122"/>
              </a:rPr>
              <a:t>作为一名用户，我想要使用交易密码进行验证身份，以便于不必接收繁琐的短信验证码。</a:t>
            </a:r>
            <a:r>
              <a:rPr lang="zh-CN" altLang="en-US" b="1" dirty="0">
                <a:solidFill>
                  <a:srgbClr val="3D5864"/>
                </a:solidFill>
                <a:latin typeface="微软雅黑" panose="020B0503020204020204" pitchFamily="34" charset="-122"/>
                <a:ea typeface="微软雅黑" panose="020B0503020204020204" pitchFamily="34" charset="-122"/>
              </a:rPr>
              <a:t>（交易密码，</a:t>
            </a:r>
            <a:r>
              <a:rPr lang="zh-CN" altLang="en-US" b="1" dirty="0">
                <a:solidFill>
                  <a:srgbClr val="063D54"/>
                </a:solidFill>
                <a:latin typeface="微软雅黑" panose="020B0503020204020204" pitchFamily="34" charset="-122"/>
                <a:ea typeface="微软雅黑" panose="020B0503020204020204" pitchFamily="34" charset="-122"/>
              </a:rPr>
              <a:t>高</a:t>
            </a:r>
            <a:r>
              <a:rPr lang="zh-CN" altLang="en-US" b="1" dirty="0">
                <a:solidFill>
                  <a:srgbClr val="3D5864"/>
                </a:solidFill>
                <a:latin typeface="微软雅黑" panose="020B0503020204020204" pitchFamily="34" charset="-122"/>
                <a:ea typeface="微软雅黑" panose="020B0503020204020204" pitchFamily="34" charset="-122"/>
              </a:rPr>
              <a:t>）</a:t>
            </a:r>
            <a:endParaRPr lang="en-US" altLang="zh-CN" b="1" dirty="0">
              <a:solidFill>
                <a:srgbClr val="063D54"/>
              </a:solidFill>
              <a:latin typeface="微软雅黑" panose="020B0503020204020204" pitchFamily="34" charset="-122"/>
              <a:ea typeface="微软雅黑" panose="020B0503020204020204" pitchFamily="34" charset="-122"/>
            </a:endParaRPr>
          </a:p>
          <a:p>
            <a:pPr>
              <a:lnSpc>
                <a:spcPct val="150000"/>
              </a:lnSpc>
            </a:pPr>
            <a:r>
              <a:rPr lang="en-US" altLang="zh-CN" b="1" dirty="0">
                <a:latin typeface="微软雅黑" panose="020B0503020204020204" pitchFamily="34" charset="-122"/>
                <a:ea typeface="微软雅黑" panose="020B0503020204020204" pitchFamily="34" charset="-122"/>
              </a:rPr>
              <a:t>15.</a:t>
            </a:r>
            <a:r>
              <a:rPr lang="zh-CN" altLang="en-US" b="1" dirty="0">
                <a:latin typeface="微软雅黑" panose="020B0503020204020204" pitchFamily="34" charset="-122"/>
                <a:ea typeface="微软雅黑" panose="020B0503020204020204" pitchFamily="34" charset="-122"/>
              </a:rPr>
              <a:t>作为一名用户，我想要知道账户资产的变化情况，以便于对账户资产进行合理配置。</a:t>
            </a:r>
            <a:r>
              <a:rPr lang="zh-CN" altLang="en-US" b="1" dirty="0">
                <a:solidFill>
                  <a:srgbClr val="063D54"/>
                </a:solidFill>
                <a:latin typeface="微软雅黑" panose="020B0503020204020204" pitchFamily="34" charset="-122"/>
                <a:ea typeface="微软雅黑" panose="020B0503020204020204" pitchFamily="34" charset="-122"/>
              </a:rPr>
              <a:t> （我的理财，高）</a:t>
            </a:r>
            <a:endParaRPr lang="zh-CN" altLang="en-US" b="1" dirty="0">
              <a:latin typeface="微软雅黑" panose="020B0503020204020204" pitchFamily="34" charset="-122"/>
              <a:ea typeface="微软雅黑" panose="020B0503020204020204" pitchFamily="34" charset="-122"/>
            </a:endParaRPr>
          </a:p>
          <a:p>
            <a:pPr>
              <a:lnSpc>
                <a:spcPct val="150000"/>
              </a:lnSpc>
            </a:pPr>
            <a:r>
              <a:rPr lang="en-US" altLang="zh-CN" b="1" dirty="0">
                <a:solidFill>
                  <a:srgbClr val="000000"/>
                </a:solidFill>
                <a:latin typeface="微软雅黑" panose="020B0503020204020204" pitchFamily="34" charset="-122"/>
                <a:ea typeface="微软雅黑" panose="020B0503020204020204" pitchFamily="34" charset="-122"/>
              </a:rPr>
              <a:t>16.</a:t>
            </a:r>
            <a:r>
              <a:rPr lang="zh-CN" altLang="en-US" b="1" dirty="0">
                <a:solidFill>
                  <a:srgbClr val="000000"/>
                </a:solidFill>
                <a:latin typeface="微软雅黑" panose="020B0503020204020204" pitchFamily="34" charset="-122"/>
                <a:ea typeface="微软雅黑" panose="020B0503020204020204" pitchFamily="34" charset="-122"/>
              </a:rPr>
              <a:t>作为一名用户，我想要理财产品到期后可以进行续投，以便于我可以继续享受收益。</a:t>
            </a:r>
            <a:r>
              <a:rPr lang="zh-CN" altLang="en-US" b="1" dirty="0">
                <a:solidFill>
                  <a:srgbClr val="063D54"/>
                </a:solidFill>
                <a:latin typeface="微软雅黑" panose="020B0503020204020204" pitchFamily="34" charset="-122"/>
                <a:ea typeface="微软雅黑" panose="020B0503020204020204" pitchFamily="34" charset="-122"/>
              </a:rPr>
              <a:t> （续投，高）</a:t>
            </a:r>
            <a:endParaRPr lang="en-US" altLang="zh-CN" b="1" dirty="0">
              <a:solidFill>
                <a:srgbClr val="063D54"/>
              </a:solidFill>
              <a:latin typeface="微软雅黑" panose="020B0503020204020204" pitchFamily="34" charset="-122"/>
              <a:ea typeface="微软雅黑" panose="020B0503020204020204" pitchFamily="34" charset="-122"/>
            </a:endParaRPr>
          </a:p>
          <a:p>
            <a:pPr lvl="0">
              <a:lnSpc>
                <a:spcPct val="150000"/>
              </a:lnSpc>
            </a:pPr>
            <a:r>
              <a:rPr lang="en-US" altLang="zh-CN" b="1" dirty="0">
                <a:latin typeface="微软雅黑" panose="020B0503020204020204" pitchFamily="34" charset="-122"/>
                <a:ea typeface="微软雅黑" panose="020B0503020204020204" pitchFamily="34" charset="-122"/>
              </a:rPr>
              <a:t>17.</a:t>
            </a:r>
            <a:r>
              <a:rPr lang="zh-CN" altLang="en-US" b="1" dirty="0">
                <a:solidFill>
                  <a:srgbClr val="000000"/>
                </a:solidFill>
                <a:latin typeface="微软雅黑" panose="020B0503020204020204" pitchFamily="34" charset="-122"/>
                <a:ea typeface="微软雅黑" panose="020B0503020204020204" pitchFamily="34" charset="-122"/>
              </a:rPr>
              <a:t>作为一名用户，我想要查看签署的投资合同，以便于能够维护自己的投资权益。</a:t>
            </a:r>
            <a:r>
              <a:rPr lang="zh-CN" altLang="en-US" b="1" dirty="0">
                <a:solidFill>
                  <a:srgbClr val="063D54"/>
                </a:solidFill>
                <a:latin typeface="微软雅黑" panose="020B0503020204020204" pitchFamily="34" charset="-122"/>
                <a:ea typeface="微软雅黑" panose="020B0503020204020204" pitchFamily="34" charset="-122"/>
              </a:rPr>
              <a:t> （投资合同，高）</a:t>
            </a:r>
            <a:endParaRPr lang="en-US" altLang="zh-CN" b="1" dirty="0">
              <a:solidFill>
                <a:srgbClr val="063D54"/>
              </a:solidFill>
              <a:latin typeface="微软雅黑" panose="020B0503020204020204" pitchFamily="34" charset="-122"/>
              <a:ea typeface="微软雅黑" panose="020B0503020204020204" pitchFamily="34" charset="-122"/>
            </a:endParaRPr>
          </a:p>
          <a:p>
            <a:pPr lvl="0">
              <a:lnSpc>
                <a:spcPct val="150000"/>
              </a:lnSpc>
            </a:pPr>
            <a:r>
              <a:rPr lang="en-US" altLang="zh-CN" b="1" dirty="0">
                <a:solidFill>
                  <a:srgbClr val="000000"/>
                </a:solidFill>
                <a:latin typeface="微软雅黑" panose="020B0503020204020204" pitchFamily="34" charset="-122"/>
                <a:ea typeface="微软雅黑" panose="020B0503020204020204" pitchFamily="34" charset="-122"/>
              </a:rPr>
              <a:t>18.</a:t>
            </a:r>
            <a:r>
              <a:rPr lang="zh-CN" altLang="en-US" b="1" dirty="0">
                <a:solidFill>
                  <a:srgbClr val="000000"/>
                </a:solidFill>
                <a:latin typeface="微软雅黑" panose="020B0503020204020204" pitchFamily="34" charset="-122"/>
                <a:ea typeface="微软雅黑" panose="020B0503020204020204" pitchFamily="34" charset="-122"/>
              </a:rPr>
              <a:t>作为一名用户，我想要查看每笔资金的交易记录，以便于知道每笔交易的内容和结果。</a:t>
            </a:r>
            <a:r>
              <a:rPr lang="zh-CN" altLang="en-US" b="1" dirty="0">
                <a:solidFill>
                  <a:srgbClr val="063D54"/>
                </a:solidFill>
                <a:latin typeface="微软雅黑" panose="020B0503020204020204" pitchFamily="34" charset="-122"/>
                <a:ea typeface="微软雅黑" panose="020B0503020204020204" pitchFamily="34" charset="-122"/>
              </a:rPr>
              <a:t>（交易记录，高）</a:t>
            </a:r>
            <a:endParaRPr lang="en-US" altLang="zh-CN" b="1" dirty="0">
              <a:solidFill>
                <a:srgbClr val="063D54"/>
              </a:solidFill>
              <a:latin typeface="微软雅黑" panose="020B0503020204020204" pitchFamily="34" charset="-122"/>
              <a:ea typeface="微软雅黑" panose="020B0503020204020204" pitchFamily="34" charset="-122"/>
            </a:endParaRPr>
          </a:p>
          <a:p>
            <a:pPr lvl="0">
              <a:lnSpc>
                <a:spcPct val="150000"/>
              </a:lnSpc>
            </a:pPr>
            <a:r>
              <a:rPr lang="en-US" altLang="zh-CN" b="1" dirty="0">
                <a:solidFill>
                  <a:srgbClr val="000000"/>
                </a:solidFill>
                <a:latin typeface="微软雅黑" panose="020B0503020204020204" pitchFamily="34" charset="-122"/>
                <a:ea typeface="微软雅黑" panose="020B0503020204020204" pitchFamily="34" charset="-122"/>
              </a:rPr>
              <a:t>19.</a:t>
            </a:r>
            <a:r>
              <a:rPr lang="zh-CN" altLang="en-US" b="1" dirty="0">
                <a:solidFill>
                  <a:srgbClr val="000000"/>
                </a:solidFill>
                <a:latin typeface="微软雅黑" panose="020B0503020204020204" pitchFamily="34" charset="-122"/>
                <a:ea typeface="微软雅黑" panose="020B0503020204020204" pitchFamily="34" charset="-122"/>
              </a:rPr>
              <a:t>作为一名打算购买理财的用户，我想要可以绑定银行卡，以便于使用常用的银行卡进行支付。</a:t>
            </a:r>
            <a:r>
              <a:rPr lang="zh-CN" altLang="en-US" b="1" dirty="0">
                <a:solidFill>
                  <a:srgbClr val="063D54"/>
                </a:solidFill>
                <a:latin typeface="微软雅黑" panose="020B0503020204020204" pitchFamily="34" charset="-122"/>
                <a:ea typeface="微软雅黑" panose="020B0503020204020204" pitchFamily="34" charset="-122"/>
              </a:rPr>
              <a:t> （绑卡，高）</a:t>
            </a:r>
            <a:endParaRPr lang="en-US" altLang="zh-CN" b="1" dirty="0">
              <a:solidFill>
                <a:srgbClr val="000000"/>
              </a:solidFill>
              <a:latin typeface="微软雅黑" panose="020B0503020204020204" pitchFamily="34" charset="-122"/>
              <a:ea typeface="微软雅黑" panose="020B0503020204020204" pitchFamily="34" charset="-122"/>
            </a:endParaRPr>
          </a:p>
          <a:p>
            <a:pPr lvl="0">
              <a:lnSpc>
                <a:spcPct val="150000"/>
              </a:lnSpc>
            </a:pPr>
            <a:r>
              <a:rPr lang="en-US" altLang="zh-CN" b="1" dirty="0">
                <a:solidFill>
                  <a:srgbClr val="000000"/>
                </a:solidFill>
                <a:latin typeface="微软雅黑" panose="020B0503020204020204" pitchFamily="34" charset="-122"/>
                <a:ea typeface="微软雅黑" panose="020B0503020204020204" pitchFamily="34" charset="-122"/>
              </a:rPr>
              <a:t>20.</a:t>
            </a:r>
            <a:r>
              <a:rPr lang="zh-CN" altLang="en-US" b="1" dirty="0">
                <a:solidFill>
                  <a:srgbClr val="000000"/>
                </a:solidFill>
                <a:latin typeface="微软雅黑" panose="020B0503020204020204" pitchFamily="34" charset="-122"/>
                <a:ea typeface="微软雅黑" panose="020B0503020204020204" pitchFamily="34" charset="-122"/>
              </a:rPr>
              <a:t>作为一名已经绑卡的用户，我想要解绑现在绑定的银行卡，以便于更换绑定新的银行卡。</a:t>
            </a:r>
            <a:r>
              <a:rPr lang="zh-CN" altLang="en-US" b="1" dirty="0">
                <a:solidFill>
                  <a:srgbClr val="063D54"/>
                </a:solidFill>
                <a:latin typeface="微软雅黑" panose="020B0503020204020204" pitchFamily="34" charset="-122"/>
                <a:ea typeface="微软雅黑" panose="020B0503020204020204" pitchFamily="34" charset="-122"/>
              </a:rPr>
              <a:t> （换绑，中）</a:t>
            </a:r>
            <a:endParaRPr lang="en-US" altLang="zh-CN" b="1"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783622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993D8AB-0C09-4702-A025-0355591844B5}"/>
              </a:ext>
            </a:extLst>
          </p:cNvPr>
          <p:cNvSpPr/>
          <p:nvPr/>
        </p:nvSpPr>
        <p:spPr>
          <a:xfrm>
            <a:off x="238408" y="1329803"/>
            <a:ext cx="11715184" cy="4198393"/>
          </a:xfrm>
          <a:prstGeom prst="rect">
            <a:avLst/>
          </a:prstGeom>
        </p:spPr>
        <p:txBody>
          <a:bodyPr wrap="square">
            <a:spAutoFit/>
          </a:bodyPr>
          <a:lstStyle/>
          <a:p>
            <a:pPr lvl="0">
              <a:lnSpc>
                <a:spcPct val="150000"/>
              </a:lnSpc>
            </a:pPr>
            <a:r>
              <a:rPr lang="en-US" altLang="zh-CN" b="1" dirty="0">
                <a:solidFill>
                  <a:srgbClr val="000000"/>
                </a:solidFill>
                <a:latin typeface="微软雅黑" panose="020B0503020204020204" pitchFamily="34" charset="-122"/>
                <a:ea typeface="微软雅黑" panose="020B0503020204020204" pitchFamily="34" charset="-122"/>
              </a:rPr>
              <a:t>21.</a:t>
            </a:r>
            <a:r>
              <a:rPr lang="zh-CN" altLang="en-US" b="1" dirty="0">
                <a:solidFill>
                  <a:srgbClr val="000000"/>
                </a:solidFill>
                <a:latin typeface="微软雅黑" panose="020B0503020204020204" pitchFamily="34" charset="-122"/>
                <a:ea typeface="微软雅黑" panose="020B0503020204020204" pitchFamily="34" charset="-122"/>
              </a:rPr>
              <a:t>作为一名用户，我想要求助使用时遇到的问题，以便于得到有效的帮助。 </a:t>
            </a:r>
            <a:r>
              <a:rPr lang="zh-CN" altLang="en-US" b="1" dirty="0">
                <a:solidFill>
                  <a:srgbClr val="063D54"/>
                </a:solidFill>
                <a:latin typeface="微软雅黑" panose="020B0503020204020204" pitchFamily="34" charset="-122"/>
                <a:ea typeface="微软雅黑" panose="020B0503020204020204" pitchFamily="34" charset="-122"/>
              </a:rPr>
              <a:t>（使用帮助，中）</a:t>
            </a:r>
          </a:p>
          <a:p>
            <a:pPr lvl="0">
              <a:lnSpc>
                <a:spcPct val="150000"/>
              </a:lnSpc>
            </a:pPr>
            <a:r>
              <a:rPr lang="en-US" altLang="zh-CN" b="1" dirty="0">
                <a:solidFill>
                  <a:srgbClr val="000000"/>
                </a:solidFill>
                <a:latin typeface="微软雅黑" panose="020B0503020204020204" pitchFamily="34" charset="-122"/>
                <a:ea typeface="微软雅黑" panose="020B0503020204020204" pitchFamily="34" charset="-122"/>
              </a:rPr>
              <a:t>22.</a:t>
            </a:r>
            <a:r>
              <a:rPr lang="zh-CN" altLang="en-US" b="1" dirty="0">
                <a:solidFill>
                  <a:srgbClr val="000000"/>
                </a:solidFill>
                <a:latin typeface="微软雅黑" panose="020B0503020204020204" pitchFamily="34" charset="-122"/>
                <a:ea typeface="微软雅黑" panose="020B0503020204020204" pitchFamily="34" charset="-122"/>
              </a:rPr>
              <a:t>作为一名用户，我想要反馈使用时的感受和建议，以便于改善使用时的不周之处。 </a:t>
            </a:r>
            <a:r>
              <a:rPr lang="zh-CN" altLang="en-US" b="1" dirty="0">
                <a:solidFill>
                  <a:srgbClr val="063D54"/>
                </a:solidFill>
                <a:latin typeface="微软雅黑" panose="020B0503020204020204" pitchFamily="34" charset="-122"/>
                <a:ea typeface="微软雅黑" panose="020B0503020204020204" pitchFamily="34" charset="-122"/>
              </a:rPr>
              <a:t>（意见反馈，中）</a:t>
            </a:r>
          </a:p>
          <a:p>
            <a:pPr lvl="0">
              <a:lnSpc>
                <a:spcPct val="150000"/>
              </a:lnSpc>
            </a:pPr>
            <a:r>
              <a:rPr lang="en-US" altLang="zh-CN" b="1" dirty="0">
                <a:solidFill>
                  <a:srgbClr val="000000"/>
                </a:solidFill>
                <a:latin typeface="微软雅黑" panose="020B0503020204020204" pitchFamily="34" charset="-122"/>
                <a:ea typeface="微软雅黑" panose="020B0503020204020204" pitchFamily="34" charset="-122"/>
              </a:rPr>
              <a:t>23.</a:t>
            </a:r>
            <a:r>
              <a:rPr lang="zh-CN" altLang="en-US" b="1" dirty="0">
                <a:solidFill>
                  <a:srgbClr val="000000"/>
                </a:solidFill>
                <a:latin typeface="微软雅黑" panose="020B0503020204020204" pitchFamily="34" charset="-122"/>
                <a:ea typeface="微软雅黑" panose="020B0503020204020204" pitchFamily="34" charset="-122"/>
              </a:rPr>
              <a:t>作为一名用户，我想要查看所有接收到的消息，以便于查收和管理所有接收到的消息。 </a:t>
            </a:r>
            <a:r>
              <a:rPr lang="zh-CN" altLang="en-US" b="1" dirty="0">
                <a:solidFill>
                  <a:srgbClr val="063D54"/>
                </a:solidFill>
                <a:latin typeface="微软雅黑" panose="020B0503020204020204" pitchFamily="34" charset="-122"/>
                <a:ea typeface="微软雅黑" panose="020B0503020204020204" pitchFamily="34" charset="-122"/>
              </a:rPr>
              <a:t>（消息列表，高）</a:t>
            </a:r>
          </a:p>
          <a:p>
            <a:pPr lvl="0">
              <a:lnSpc>
                <a:spcPct val="150000"/>
              </a:lnSpc>
            </a:pPr>
            <a:r>
              <a:rPr lang="en-US" altLang="zh-CN" b="1" dirty="0">
                <a:solidFill>
                  <a:srgbClr val="000000"/>
                </a:solidFill>
                <a:latin typeface="微软雅黑" panose="020B0503020204020204" pitchFamily="34" charset="-122"/>
                <a:ea typeface="微软雅黑" panose="020B0503020204020204" pitchFamily="34" charset="-122"/>
              </a:rPr>
              <a:t>24.</a:t>
            </a:r>
            <a:r>
              <a:rPr lang="zh-CN" altLang="en-US" b="1" dirty="0">
                <a:solidFill>
                  <a:srgbClr val="000000"/>
                </a:solidFill>
                <a:latin typeface="微软雅黑" panose="020B0503020204020204" pitchFamily="34" charset="-122"/>
                <a:ea typeface="微软雅黑" panose="020B0503020204020204" pitchFamily="34" charset="-122"/>
              </a:rPr>
              <a:t>作为一名用户，我想要查看消息详情，以便于了解更详细的消息内容。 </a:t>
            </a:r>
            <a:r>
              <a:rPr lang="zh-CN" altLang="en-US" b="1" dirty="0">
                <a:solidFill>
                  <a:srgbClr val="063D54"/>
                </a:solidFill>
                <a:latin typeface="微软雅黑" panose="020B0503020204020204" pitchFamily="34" charset="-122"/>
                <a:ea typeface="微软雅黑" panose="020B0503020204020204" pitchFamily="34" charset="-122"/>
              </a:rPr>
              <a:t>（消息详情，高）</a:t>
            </a:r>
          </a:p>
          <a:p>
            <a:pPr>
              <a:lnSpc>
                <a:spcPct val="150000"/>
              </a:lnSpc>
            </a:pPr>
            <a:r>
              <a:rPr lang="en-US" altLang="zh-CN" b="1" dirty="0">
                <a:solidFill>
                  <a:srgbClr val="000000"/>
                </a:solidFill>
                <a:latin typeface="微软雅黑" panose="020B0503020204020204" pitchFamily="34" charset="-122"/>
                <a:ea typeface="微软雅黑" panose="020B0503020204020204" pitchFamily="34" charset="-122"/>
              </a:rPr>
              <a:t>25.</a:t>
            </a:r>
            <a:r>
              <a:rPr lang="zh-CN" altLang="en-US" b="1" dirty="0">
                <a:solidFill>
                  <a:srgbClr val="000000"/>
                </a:solidFill>
                <a:latin typeface="微软雅黑" panose="020B0503020204020204" pitchFamily="34" charset="-122"/>
                <a:ea typeface="微软雅黑" panose="020B0503020204020204" pitchFamily="34" charset="-122"/>
              </a:rPr>
              <a:t>作为一名用户，我想要获得最新消息的及时提示，以便于不会错过知道最新消息内容。 </a:t>
            </a:r>
            <a:r>
              <a:rPr lang="zh-CN" altLang="en-US" b="1" dirty="0">
                <a:solidFill>
                  <a:srgbClr val="063D54"/>
                </a:solidFill>
                <a:latin typeface="微软雅黑" panose="020B0503020204020204" pitchFamily="34" charset="-122"/>
                <a:ea typeface="微软雅黑" panose="020B0503020204020204" pitchFamily="34" charset="-122"/>
              </a:rPr>
              <a:t>（消息提示，高）</a:t>
            </a:r>
          </a:p>
          <a:p>
            <a:pPr>
              <a:lnSpc>
                <a:spcPct val="150000"/>
              </a:lnSpc>
            </a:pPr>
            <a:r>
              <a:rPr lang="en-US" altLang="zh-CN" b="1" dirty="0">
                <a:solidFill>
                  <a:srgbClr val="000000"/>
                </a:solidFill>
                <a:latin typeface="微软雅黑" panose="020B0503020204020204" pitchFamily="34" charset="-122"/>
                <a:ea typeface="微软雅黑" panose="020B0503020204020204" pitchFamily="34" charset="-122"/>
              </a:rPr>
              <a:t>26.</a:t>
            </a:r>
            <a:r>
              <a:rPr lang="zh-CN" altLang="en-US" b="1" dirty="0">
                <a:solidFill>
                  <a:srgbClr val="000000"/>
                </a:solidFill>
                <a:latin typeface="微软雅黑" panose="020B0503020204020204" pitchFamily="34" charset="-122"/>
                <a:ea typeface="微软雅黑" panose="020B0503020204020204" pitchFamily="34" charset="-122"/>
              </a:rPr>
              <a:t>作为一名用户，我想要修改个人账号的密码，以便于保证个人账号和资产的安全性。</a:t>
            </a:r>
            <a:r>
              <a:rPr lang="zh-CN" altLang="en-US" b="1" dirty="0">
                <a:solidFill>
                  <a:srgbClr val="063D54"/>
                </a:solidFill>
                <a:latin typeface="微软雅黑" panose="020B0503020204020204" pitchFamily="34" charset="-122"/>
                <a:ea typeface="微软雅黑" panose="020B0503020204020204" pitchFamily="34" charset="-122"/>
              </a:rPr>
              <a:t>（修改密码，高）</a:t>
            </a:r>
          </a:p>
          <a:p>
            <a:pPr>
              <a:lnSpc>
                <a:spcPct val="150000"/>
              </a:lnSpc>
            </a:pPr>
            <a:r>
              <a:rPr lang="en-US" altLang="zh-CN" b="1" dirty="0">
                <a:solidFill>
                  <a:srgbClr val="000000"/>
                </a:solidFill>
                <a:latin typeface="微软雅黑" panose="020B0503020204020204" pitchFamily="34" charset="-122"/>
                <a:ea typeface="微软雅黑" panose="020B0503020204020204" pitchFamily="34" charset="-122"/>
              </a:rPr>
              <a:t>27.</a:t>
            </a:r>
            <a:r>
              <a:rPr lang="zh-CN" altLang="en-US" b="1" dirty="0">
                <a:solidFill>
                  <a:srgbClr val="000000"/>
                </a:solidFill>
                <a:latin typeface="微软雅黑" panose="020B0503020204020204" pitchFamily="34" charset="-122"/>
                <a:ea typeface="微软雅黑" panose="020B0503020204020204" pitchFamily="34" charset="-122"/>
              </a:rPr>
              <a:t>作为一名用户，我想要修改交易密码，以便于保证交易密码的安全性</a:t>
            </a:r>
            <a:r>
              <a:rPr lang="zh-CN" altLang="en-US" b="1" dirty="0">
                <a:solidFill>
                  <a:srgbClr val="3D5864"/>
                </a:solidFill>
                <a:latin typeface="微软雅黑" panose="020B0503020204020204" pitchFamily="34" charset="-122"/>
                <a:ea typeface="微软雅黑" panose="020B0503020204020204" pitchFamily="34" charset="-122"/>
              </a:rPr>
              <a:t>。</a:t>
            </a:r>
            <a:r>
              <a:rPr lang="zh-CN" altLang="en-US" b="1" dirty="0">
                <a:solidFill>
                  <a:srgbClr val="063D54"/>
                </a:solidFill>
                <a:latin typeface="微软雅黑" panose="020B0503020204020204" pitchFamily="34" charset="-122"/>
                <a:ea typeface="微软雅黑" panose="020B0503020204020204" pitchFamily="34" charset="-122"/>
              </a:rPr>
              <a:t>（修改交易密码，高）</a:t>
            </a:r>
          </a:p>
          <a:p>
            <a:pPr>
              <a:lnSpc>
                <a:spcPct val="150000"/>
              </a:lnSpc>
            </a:pPr>
            <a:r>
              <a:rPr lang="en-US" altLang="zh-CN" b="1" dirty="0">
                <a:solidFill>
                  <a:srgbClr val="000000"/>
                </a:solidFill>
                <a:latin typeface="微软雅黑" panose="020B0503020204020204" pitchFamily="34" charset="-122"/>
                <a:ea typeface="微软雅黑" panose="020B0503020204020204" pitchFamily="34" charset="-122"/>
              </a:rPr>
              <a:t>28.</a:t>
            </a:r>
            <a:r>
              <a:rPr lang="zh-CN" altLang="en-US" b="1" dirty="0">
                <a:solidFill>
                  <a:srgbClr val="000000"/>
                </a:solidFill>
                <a:latin typeface="微软雅黑" panose="020B0503020204020204" pitchFamily="34" charset="-122"/>
                <a:ea typeface="微软雅黑" panose="020B0503020204020204" pitchFamily="34" charset="-122"/>
              </a:rPr>
              <a:t>作为一名用户，我想要了解有关聚金融的信息，以便于我知道聚金融的经营履历。</a:t>
            </a:r>
            <a:r>
              <a:rPr lang="zh-CN" altLang="en-US" b="1" dirty="0">
                <a:solidFill>
                  <a:srgbClr val="063D54"/>
                </a:solidFill>
                <a:latin typeface="微软雅黑" panose="020B0503020204020204" pitchFamily="34" charset="-122"/>
                <a:ea typeface="微软雅黑" panose="020B0503020204020204" pitchFamily="34" charset="-122"/>
              </a:rPr>
              <a:t>（关于我们，中）</a:t>
            </a:r>
            <a:endParaRPr lang="en-US" altLang="zh-CN" b="1" dirty="0">
              <a:solidFill>
                <a:srgbClr val="063D54"/>
              </a:solidFill>
              <a:latin typeface="微软雅黑" panose="020B0503020204020204" pitchFamily="34" charset="-122"/>
              <a:ea typeface="微软雅黑" panose="020B0503020204020204" pitchFamily="34" charset="-122"/>
            </a:endParaRPr>
          </a:p>
          <a:p>
            <a:pPr>
              <a:lnSpc>
                <a:spcPct val="150000"/>
              </a:lnSpc>
            </a:pPr>
            <a:r>
              <a:rPr lang="en-US" altLang="zh-CN" b="1" dirty="0">
                <a:solidFill>
                  <a:srgbClr val="000000"/>
                </a:solidFill>
                <a:latin typeface="微软雅黑" panose="020B0503020204020204" pitchFamily="34" charset="-122"/>
                <a:ea typeface="微软雅黑" panose="020B0503020204020204" pitchFamily="34" charset="-122"/>
              </a:rPr>
              <a:t>29.</a:t>
            </a:r>
            <a:r>
              <a:rPr lang="zh-CN" altLang="en-US" b="1" dirty="0">
                <a:solidFill>
                  <a:srgbClr val="000000"/>
                </a:solidFill>
                <a:latin typeface="微软雅黑" panose="020B0503020204020204" pitchFamily="34" charset="-122"/>
                <a:ea typeface="微软雅黑" panose="020B0503020204020204" pitchFamily="34" charset="-122"/>
              </a:rPr>
              <a:t>作为一名用户，我想要获取最新的版本更新，以便于体验最新的功能和服务。</a:t>
            </a:r>
            <a:r>
              <a:rPr lang="zh-CN" altLang="en-US" b="1" dirty="0">
                <a:solidFill>
                  <a:srgbClr val="063D54"/>
                </a:solidFill>
                <a:latin typeface="微软雅黑" panose="020B0503020204020204" pitchFamily="34" charset="-122"/>
                <a:ea typeface="微软雅黑" panose="020B0503020204020204" pitchFamily="34" charset="-122"/>
              </a:rPr>
              <a:t>（版本更新，中）</a:t>
            </a:r>
          </a:p>
          <a:p>
            <a:pPr>
              <a:lnSpc>
                <a:spcPct val="150000"/>
              </a:lnSpc>
            </a:pPr>
            <a:r>
              <a:rPr lang="en-US" altLang="zh-CN" b="1" dirty="0">
                <a:solidFill>
                  <a:srgbClr val="000000"/>
                </a:solidFill>
                <a:latin typeface="微软雅黑" panose="020B0503020204020204" pitchFamily="34" charset="-122"/>
                <a:ea typeface="微软雅黑" panose="020B0503020204020204" pitchFamily="34" charset="-122"/>
              </a:rPr>
              <a:t>30.</a:t>
            </a:r>
            <a:r>
              <a:rPr lang="zh-CN" altLang="en-US" b="1" dirty="0">
                <a:solidFill>
                  <a:srgbClr val="000000"/>
                </a:solidFill>
                <a:latin typeface="微软雅黑" panose="020B0503020204020204" pitchFamily="34" charset="-122"/>
                <a:ea typeface="微软雅黑" panose="020B0503020204020204" pitchFamily="34" charset="-122"/>
              </a:rPr>
              <a:t>作为一名用户，我想要退出登录状态，以便于保护自己的个人隐私。</a:t>
            </a:r>
            <a:r>
              <a:rPr lang="zh-CN" altLang="en-US" b="1" dirty="0">
                <a:solidFill>
                  <a:srgbClr val="063D54"/>
                </a:solidFill>
                <a:latin typeface="微软雅黑" panose="020B0503020204020204" pitchFamily="34" charset="-122"/>
                <a:ea typeface="微软雅黑" panose="020B0503020204020204" pitchFamily="34" charset="-122"/>
              </a:rPr>
              <a:t>（退出登录，高）</a:t>
            </a:r>
          </a:p>
        </p:txBody>
      </p:sp>
    </p:spTree>
    <p:extLst>
      <p:ext uri="{BB962C8B-B14F-4D97-AF65-F5344CB8AC3E}">
        <p14:creationId xmlns:p14="http://schemas.microsoft.com/office/powerpoint/2010/main" val="9683233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993D8AB-0C09-4702-A025-0355591844B5}"/>
              </a:ext>
            </a:extLst>
          </p:cNvPr>
          <p:cNvSpPr/>
          <p:nvPr/>
        </p:nvSpPr>
        <p:spPr>
          <a:xfrm>
            <a:off x="238408" y="1052804"/>
            <a:ext cx="11715184" cy="4752391"/>
          </a:xfrm>
          <a:prstGeom prst="rect">
            <a:avLst/>
          </a:prstGeom>
        </p:spPr>
        <p:txBody>
          <a:bodyPr wrap="square">
            <a:spAutoFit/>
          </a:bodyPr>
          <a:lstStyle/>
          <a:p>
            <a:pPr lvl="0">
              <a:lnSpc>
                <a:spcPct val="150000"/>
              </a:lnSpc>
            </a:pPr>
            <a:r>
              <a:rPr lang="zh-CN" altLang="en-US" sz="2400" b="1" dirty="0">
                <a:solidFill>
                  <a:srgbClr val="063D54"/>
                </a:solidFill>
                <a:latin typeface="微软雅黑" panose="020B0503020204020204" pitchFamily="34" charset="-122"/>
                <a:ea typeface="微软雅黑" panose="020B0503020204020204" pitchFamily="34" charset="-122"/>
              </a:rPr>
              <a:t>后台：</a:t>
            </a:r>
            <a:endParaRPr lang="en-US" altLang="zh-CN" sz="2400" b="1" dirty="0">
              <a:solidFill>
                <a:srgbClr val="063D54"/>
              </a:solidFill>
              <a:latin typeface="微软雅黑" panose="020B0503020204020204" pitchFamily="34" charset="-122"/>
              <a:ea typeface="微软雅黑" panose="020B0503020204020204" pitchFamily="34" charset="-122"/>
            </a:endParaRPr>
          </a:p>
          <a:p>
            <a:pPr lvl="0">
              <a:lnSpc>
                <a:spcPct val="150000"/>
              </a:lnSpc>
            </a:pPr>
            <a:r>
              <a:rPr lang="zh-CN" altLang="en-US" b="1" dirty="0">
                <a:solidFill>
                  <a:srgbClr val="063D54"/>
                </a:solidFill>
                <a:latin typeface="微软雅黑" panose="020B0503020204020204" pitchFamily="34" charset="-122"/>
                <a:ea typeface="微软雅黑" panose="020B0503020204020204" pitchFamily="34" charset="-122"/>
              </a:rPr>
              <a:t>用户管理：</a:t>
            </a:r>
            <a:endParaRPr lang="en-US" altLang="zh-CN" b="1" dirty="0">
              <a:solidFill>
                <a:srgbClr val="063D54"/>
              </a:solidFill>
              <a:latin typeface="微软雅黑" panose="020B0503020204020204" pitchFamily="34" charset="-122"/>
              <a:ea typeface="微软雅黑" panose="020B0503020204020204" pitchFamily="34" charset="-122"/>
            </a:endParaRPr>
          </a:p>
          <a:p>
            <a:pPr>
              <a:lnSpc>
                <a:spcPct val="150000"/>
              </a:lnSpc>
            </a:pPr>
            <a:r>
              <a:rPr lang="en-US" altLang="zh-CN" b="1" dirty="0">
                <a:solidFill>
                  <a:srgbClr val="000000"/>
                </a:solidFill>
                <a:latin typeface="微软雅黑" panose="020B0503020204020204" pitchFamily="34" charset="-122"/>
                <a:ea typeface="微软雅黑" panose="020B0503020204020204" pitchFamily="34" charset="-122"/>
              </a:rPr>
              <a:t>1.</a:t>
            </a:r>
            <a:r>
              <a:rPr lang="zh-CN" altLang="en-US" b="1" dirty="0">
                <a:solidFill>
                  <a:srgbClr val="000000"/>
                </a:solidFill>
                <a:latin typeface="微软雅黑" panose="020B0503020204020204" pitchFamily="34" charset="-122"/>
                <a:ea typeface="微软雅黑" panose="020B0503020204020204" pitchFamily="34" charset="-122"/>
              </a:rPr>
              <a:t>作为一名管理员，我想要查询某个的用户账号，以便于了解该用户账号情况。</a:t>
            </a:r>
            <a:r>
              <a:rPr lang="zh-CN" altLang="en-US" b="1" dirty="0">
                <a:solidFill>
                  <a:srgbClr val="063D54"/>
                </a:solidFill>
                <a:latin typeface="微软雅黑" panose="020B0503020204020204" pitchFamily="34" charset="-122"/>
                <a:ea typeface="微软雅黑" panose="020B0503020204020204" pitchFamily="34" charset="-122"/>
              </a:rPr>
              <a:t>（高）</a:t>
            </a:r>
            <a:endParaRPr lang="en-US" altLang="zh-CN" b="1" dirty="0">
              <a:solidFill>
                <a:srgbClr val="063D54"/>
              </a:solidFill>
              <a:latin typeface="微软雅黑" panose="020B0503020204020204" pitchFamily="34" charset="-122"/>
              <a:ea typeface="微软雅黑" panose="020B0503020204020204" pitchFamily="34" charset="-122"/>
            </a:endParaRPr>
          </a:p>
          <a:p>
            <a:pPr>
              <a:lnSpc>
                <a:spcPct val="150000"/>
              </a:lnSpc>
            </a:pPr>
            <a:r>
              <a:rPr lang="en-US" altLang="zh-CN" b="1" dirty="0">
                <a:latin typeface="微软雅黑" panose="020B0503020204020204" pitchFamily="34" charset="-122"/>
                <a:ea typeface="微软雅黑" panose="020B0503020204020204" pitchFamily="34" charset="-122"/>
              </a:rPr>
              <a:t>2.</a:t>
            </a:r>
            <a:r>
              <a:rPr lang="zh-CN" altLang="en-US" b="1" dirty="0">
                <a:solidFill>
                  <a:srgbClr val="000000"/>
                </a:solidFill>
                <a:latin typeface="微软雅黑" panose="020B0503020204020204" pitchFamily="34" charset="-122"/>
                <a:ea typeface="微软雅黑" panose="020B0503020204020204" pitchFamily="34" charset="-122"/>
              </a:rPr>
              <a:t>作为一名管理员，我想要对用户账号进行冻结和解冻管理，以便于保证异常状态时用户账号的安全性。</a:t>
            </a:r>
            <a:r>
              <a:rPr lang="zh-CN" altLang="en-US" b="1" dirty="0">
                <a:solidFill>
                  <a:srgbClr val="063D54"/>
                </a:solidFill>
                <a:latin typeface="微软雅黑" panose="020B0503020204020204" pitchFamily="34" charset="-122"/>
                <a:ea typeface="微软雅黑" panose="020B0503020204020204" pitchFamily="34" charset="-122"/>
              </a:rPr>
              <a:t>（高）</a:t>
            </a:r>
            <a:endParaRPr lang="en-US" altLang="zh-CN" b="1" dirty="0">
              <a:solidFill>
                <a:srgbClr val="063D54"/>
              </a:solidFill>
              <a:latin typeface="微软雅黑" panose="020B0503020204020204" pitchFamily="34" charset="-122"/>
              <a:ea typeface="微软雅黑" panose="020B0503020204020204" pitchFamily="34" charset="-122"/>
            </a:endParaRPr>
          </a:p>
          <a:p>
            <a:pPr>
              <a:lnSpc>
                <a:spcPct val="150000"/>
              </a:lnSpc>
            </a:pP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作为一名</a:t>
            </a:r>
            <a:r>
              <a:rPr lang="zh-CN" altLang="en-US" b="1" dirty="0">
                <a:solidFill>
                  <a:srgbClr val="000000"/>
                </a:solidFill>
                <a:latin typeface="微软雅黑" panose="020B0503020204020204" pitchFamily="34" charset="-122"/>
                <a:ea typeface="微软雅黑" panose="020B0503020204020204" pitchFamily="34" charset="-122"/>
              </a:rPr>
              <a:t>管理员</a:t>
            </a:r>
            <a:r>
              <a:rPr lang="zh-CN" altLang="en-US" b="1" dirty="0">
                <a:latin typeface="微软雅黑" panose="020B0503020204020204" pitchFamily="34" charset="-122"/>
                <a:ea typeface="微软雅黑" panose="020B0503020204020204" pitchFamily="34" charset="-122"/>
              </a:rPr>
              <a:t>，我想要查看用户的绑定手机，以便于获悉用户的联系方式，保持正常联系。</a:t>
            </a:r>
            <a:r>
              <a:rPr lang="zh-CN" altLang="en-US" b="1" dirty="0">
                <a:solidFill>
                  <a:srgbClr val="063D54"/>
                </a:solidFill>
                <a:latin typeface="微软雅黑" panose="020B0503020204020204" pitchFamily="34" charset="-122"/>
                <a:ea typeface="微软雅黑" panose="020B0503020204020204" pitchFamily="34" charset="-122"/>
              </a:rPr>
              <a:t>（高）</a:t>
            </a:r>
            <a:endParaRPr lang="en-US" altLang="zh-CN" b="1" dirty="0">
              <a:solidFill>
                <a:srgbClr val="063D54"/>
              </a:solidFill>
              <a:latin typeface="微软雅黑" panose="020B0503020204020204" pitchFamily="34" charset="-122"/>
              <a:ea typeface="微软雅黑" panose="020B0503020204020204" pitchFamily="34" charset="-122"/>
            </a:endParaRPr>
          </a:p>
          <a:p>
            <a:pPr>
              <a:lnSpc>
                <a:spcPct val="150000"/>
              </a:lnSpc>
            </a:pPr>
            <a:r>
              <a:rPr lang="en-US" altLang="zh-CN" b="1" dirty="0">
                <a:latin typeface="微软雅黑" panose="020B0503020204020204" pitchFamily="34" charset="-122"/>
                <a:ea typeface="微软雅黑" panose="020B0503020204020204" pitchFamily="34" charset="-122"/>
              </a:rPr>
              <a:t>4.</a:t>
            </a:r>
            <a:r>
              <a:rPr lang="zh-CN" altLang="en-US" b="1" dirty="0">
                <a:latin typeface="微软雅黑" panose="020B0503020204020204" pitchFamily="34" charset="-122"/>
                <a:ea typeface="微软雅黑" panose="020B0503020204020204" pitchFamily="34" charset="-122"/>
              </a:rPr>
              <a:t>作为一名</a:t>
            </a:r>
            <a:r>
              <a:rPr lang="zh-CN" altLang="en-US" b="1" dirty="0">
                <a:solidFill>
                  <a:srgbClr val="000000"/>
                </a:solidFill>
                <a:latin typeface="微软雅黑" panose="020B0503020204020204" pitchFamily="34" charset="-122"/>
                <a:ea typeface="微软雅黑" panose="020B0503020204020204" pitchFamily="34" charset="-122"/>
              </a:rPr>
              <a:t>管理员</a:t>
            </a:r>
            <a:r>
              <a:rPr lang="zh-CN" altLang="en-US" b="1" dirty="0">
                <a:latin typeface="微软雅黑" panose="020B0503020204020204" pitchFamily="34" charset="-122"/>
                <a:ea typeface="微软雅黑" panose="020B0503020204020204" pitchFamily="34" charset="-122"/>
              </a:rPr>
              <a:t>，我想要查看用户的绑定银行卡，以便于核对用户的银行卡，提高资产安全性。</a:t>
            </a:r>
            <a:r>
              <a:rPr lang="zh-CN" altLang="en-US" b="1" dirty="0">
                <a:solidFill>
                  <a:srgbClr val="063D54"/>
                </a:solidFill>
                <a:latin typeface="微软雅黑" panose="020B0503020204020204" pitchFamily="34" charset="-122"/>
                <a:ea typeface="微软雅黑" panose="020B0503020204020204" pitchFamily="34" charset="-122"/>
              </a:rPr>
              <a:t>（高）</a:t>
            </a:r>
            <a:endParaRPr lang="en-US" altLang="zh-CN" b="1" dirty="0">
              <a:solidFill>
                <a:srgbClr val="063D54"/>
              </a:solidFill>
              <a:latin typeface="微软雅黑" panose="020B0503020204020204" pitchFamily="34" charset="-122"/>
              <a:ea typeface="微软雅黑" panose="020B0503020204020204" pitchFamily="34" charset="-122"/>
            </a:endParaRPr>
          </a:p>
          <a:p>
            <a:pPr>
              <a:lnSpc>
                <a:spcPct val="150000"/>
              </a:lnSpc>
            </a:pPr>
            <a:r>
              <a:rPr lang="en-US" altLang="zh-CN" b="1" dirty="0">
                <a:latin typeface="微软雅黑" panose="020B0503020204020204" pitchFamily="34" charset="-122"/>
                <a:ea typeface="微软雅黑" panose="020B0503020204020204" pitchFamily="34" charset="-122"/>
              </a:rPr>
              <a:t>5.</a:t>
            </a:r>
            <a:r>
              <a:rPr lang="zh-CN" altLang="en-US" b="1" dirty="0">
                <a:latin typeface="微软雅黑" panose="020B0503020204020204" pitchFamily="34" charset="-122"/>
                <a:ea typeface="微软雅黑" panose="020B0503020204020204" pitchFamily="34" charset="-122"/>
              </a:rPr>
              <a:t>作为一名管理员，我想要查看用户每笔资金的交易记录，以便于核对每笔资金的交易信息。</a:t>
            </a:r>
            <a:r>
              <a:rPr lang="zh-CN" altLang="en-US" b="1" dirty="0">
                <a:solidFill>
                  <a:srgbClr val="063D54"/>
                </a:solidFill>
                <a:latin typeface="微软雅黑" panose="020B0503020204020204" pitchFamily="34" charset="-122"/>
                <a:ea typeface="微软雅黑" panose="020B0503020204020204" pitchFamily="34" charset="-122"/>
              </a:rPr>
              <a:t>（高）</a:t>
            </a:r>
          </a:p>
          <a:p>
            <a:pPr>
              <a:lnSpc>
                <a:spcPct val="150000"/>
              </a:lnSpc>
            </a:pPr>
            <a:r>
              <a:rPr lang="en-US" altLang="zh-CN" b="1" dirty="0">
                <a:latin typeface="微软雅黑" panose="020B0503020204020204" pitchFamily="34" charset="-122"/>
                <a:ea typeface="微软雅黑" panose="020B0503020204020204" pitchFamily="34" charset="-122"/>
              </a:rPr>
              <a:t>6.</a:t>
            </a:r>
            <a:r>
              <a:rPr lang="zh-CN" altLang="en-US" b="1" dirty="0">
                <a:solidFill>
                  <a:srgbClr val="000000"/>
                </a:solidFill>
                <a:latin typeface="微软雅黑" panose="020B0503020204020204" pitchFamily="34" charset="-122"/>
                <a:ea typeface="微软雅黑" panose="020B0503020204020204" pitchFamily="34" charset="-122"/>
              </a:rPr>
              <a:t>作为一名管理员，我想要对用户投资合同进行备案查看，以便于保证投资的合法性，</a:t>
            </a:r>
            <a:r>
              <a:rPr lang="zh-CN" altLang="en-US" b="1" dirty="0">
                <a:latin typeface="微软雅黑" panose="020B0503020204020204" pitchFamily="34" charset="-122"/>
                <a:ea typeface="微软雅黑" panose="020B0503020204020204" pitchFamily="34" charset="-122"/>
              </a:rPr>
              <a:t>遵守行业管理条例</a:t>
            </a:r>
            <a:r>
              <a:rPr lang="zh-CN" altLang="en-US" b="1" dirty="0">
                <a:solidFill>
                  <a:srgbClr val="000000"/>
                </a:solidFill>
                <a:latin typeface="微软雅黑" panose="020B0503020204020204" pitchFamily="34" charset="-122"/>
                <a:ea typeface="微软雅黑" panose="020B0503020204020204" pitchFamily="34" charset="-122"/>
              </a:rPr>
              <a:t>。</a:t>
            </a:r>
            <a:r>
              <a:rPr lang="zh-CN" altLang="en-US" b="1" dirty="0">
                <a:solidFill>
                  <a:srgbClr val="063D54"/>
                </a:solidFill>
                <a:latin typeface="微软雅黑" panose="020B0503020204020204" pitchFamily="34" charset="-122"/>
                <a:ea typeface="微软雅黑" panose="020B0503020204020204" pitchFamily="34" charset="-122"/>
              </a:rPr>
              <a:t> （高）</a:t>
            </a:r>
          </a:p>
          <a:p>
            <a:pPr>
              <a:lnSpc>
                <a:spcPct val="150000"/>
              </a:lnSpc>
            </a:pPr>
            <a:r>
              <a:rPr lang="zh-CN" altLang="en-US" b="1" dirty="0">
                <a:solidFill>
                  <a:srgbClr val="063D54"/>
                </a:solidFill>
                <a:latin typeface="微软雅黑" panose="020B0503020204020204" pitchFamily="34" charset="-122"/>
                <a:ea typeface="微软雅黑" panose="020B0503020204020204" pitchFamily="34" charset="-122"/>
              </a:rPr>
              <a:t>债权管理：</a:t>
            </a:r>
            <a:endParaRPr lang="en-US" altLang="zh-CN" b="1" dirty="0">
              <a:solidFill>
                <a:srgbClr val="063D54"/>
              </a:solidFill>
              <a:latin typeface="微软雅黑" panose="020B0503020204020204" pitchFamily="34" charset="-122"/>
              <a:ea typeface="微软雅黑" panose="020B0503020204020204" pitchFamily="34" charset="-122"/>
            </a:endParaRPr>
          </a:p>
          <a:p>
            <a:pPr>
              <a:lnSpc>
                <a:spcPct val="150000"/>
              </a:lnSpc>
            </a:pPr>
            <a:r>
              <a:rPr lang="en-US" altLang="zh-CN" b="1" dirty="0">
                <a:latin typeface="微软雅黑" panose="020B0503020204020204" pitchFamily="34" charset="-122"/>
                <a:ea typeface="微软雅黑" panose="020B0503020204020204" pitchFamily="34" charset="-122"/>
              </a:rPr>
              <a:t>7.</a:t>
            </a:r>
            <a:r>
              <a:rPr lang="zh-CN" altLang="en-US" b="1" dirty="0">
                <a:solidFill>
                  <a:srgbClr val="000000"/>
                </a:solidFill>
                <a:latin typeface="微软雅黑" panose="020B0503020204020204" pitchFamily="34" charset="-122"/>
                <a:ea typeface="微软雅黑" panose="020B0503020204020204" pitchFamily="34" charset="-122"/>
              </a:rPr>
              <a:t>作为一名管理员，我想要对债权进行增删改查的统一管理，以便于线上债权记录与线下购买债权情况一致。</a:t>
            </a:r>
            <a:r>
              <a:rPr lang="zh-CN" altLang="en-US" b="1" dirty="0">
                <a:solidFill>
                  <a:srgbClr val="063D54"/>
                </a:solidFill>
                <a:latin typeface="微软雅黑" panose="020B0503020204020204" pitchFamily="34" charset="-122"/>
                <a:ea typeface="微软雅黑" panose="020B0503020204020204" pitchFamily="34" charset="-122"/>
              </a:rPr>
              <a:t> （高）</a:t>
            </a:r>
            <a:endParaRPr lang="en-US" altLang="zh-CN" b="1" dirty="0">
              <a:solidFill>
                <a:srgbClr val="063D54"/>
              </a:solidFill>
              <a:latin typeface="微软雅黑" panose="020B0503020204020204" pitchFamily="34" charset="-122"/>
              <a:ea typeface="微软雅黑" panose="020B0503020204020204" pitchFamily="34" charset="-122"/>
            </a:endParaRPr>
          </a:p>
          <a:p>
            <a:pPr>
              <a:lnSpc>
                <a:spcPct val="150000"/>
              </a:lnSpc>
            </a:pPr>
            <a:r>
              <a:rPr lang="en-US" altLang="zh-CN" b="1" dirty="0">
                <a:solidFill>
                  <a:srgbClr val="000000"/>
                </a:solidFill>
                <a:latin typeface="微软雅黑" panose="020B0503020204020204" pitchFamily="34" charset="-122"/>
                <a:ea typeface="微软雅黑" panose="020B0503020204020204" pitchFamily="34" charset="-122"/>
              </a:rPr>
              <a:t>8.</a:t>
            </a:r>
            <a:r>
              <a:rPr lang="zh-CN" altLang="en-US" b="1" dirty="0">
                <a:solidFill>
                  <a:srgbClr val="000000"/>
                </a:solidFill>
                <a:latin typeface="微软雅黑" panose="020B0503020204020204" pitchFamily="34" charset="-122"/>
                <a:ea typeface="微软雅黑" panose="020B0503020204020204" pitchFamily="34" charset="-122"/>
              </a:rPr>
              <a:t>作为一名管理员，我想要对债权和投资进行手动匹配，以便于保证用户理财投资能够正常获得收益。</a:t>
            </a:r>
            <a:r>
              <a:rPr lang="zh-CN" altLang="en-US" b="1" dirty="0">
                <a:solidFill>
                  <a:srgbClr val="063D54"/>
                </a:solidFill>
                <a:latin typeface="微软雅黑" panose="020B0503020204020204" pitchFamily="34" charset="-122"/>
                <a:ea typeface="微软雅黑" panose="020B0503020204020204" pitchFamily="34" charset="-122"/>
              </a:rPr>
              <a:t> （高）</a:t>
            </a:r>
            <a:endParaRPr lang="en-US" altLang="zh-CN" b="1" dirty="0">
              <a:solidFill>
                <a:srgbClr val="063D5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39571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993D8AB-0C09-4702-A025-0355591844B5}"/>
              </a:ext>
            </a:extLst>
          </p:cNvPr>
          <p:cNvSpPr/>
          <p:nvPr/>
        </p:nvSpPr>
        <p:spPr>
          <a:xfrm>
            <a:off x="238408" y="706556"/>
            <a:ext cx="11715184" cy="5444888"/>
          </a:xfrm>
          <a:prstGeom prst="rect">
            <a:avLst/>
          </a:prstGeom>
        </p:spPr>
        <p:txBody>
          <a:bodyPr wrap="square">
            <a:spAutoFit/>
          </a:bodyPr>
          <a:lstStyle/>
          <a:p>
            <a:pPr>
              <a:lnSpc>
                <a:spcPct val="150000"/>
              </a:lnSpc>
            </a:pPr>
            <a:r>
              <a:rPr lang="zh-CN" altLang="en-US" b="1" dirty="0">
                <a:solidFill>
                  <a:srgbClr val="063D54"/>
                </a:solidFill>
                <a:latin typeface="微软雅黑" panose="020B0503020204020204" pitchFamily="34" charset="-122"/>
                <a:ea typeface="微软雅黑" panose="020B0503020204020204" pitchFamily="34" charset="-122"/>
              </a:rPr>
              <a:t>产品管理：</a:t>
            </a:r>
          </a:p>
          <a:p>
            <a:pPr>
              <a:lnSpc>
                <a:spcPct val="150000"/>
              </a:lnSpc>
            </a:pPr>
            <a:r>
              <a:rPr lang="en-US" altLang="zh-CN" b="1" dirty="0">
                <a:latin typeface="微软雅黑" panose="020B0503020204020204" pitchFamily="34" charset="-122"/>
                <a:ea typeface="微软雅黑" panose="020B0503020204020204" pitchFamily="34" charset="-122"/>
              </a:rPr>
              <a:t>9.</a:t>
            </a:r>
            <a:r>
              <a:rPr lang="zh-CN" altLang="en-US" b="1" dirty="0">
                <a:solidFill>
                  <a:srgbClr val="000000"/>
                </a:solidFill>
                <a:latin typeface="微软雅黑" panose="020B0503020204020204" pitchFamily="34" charset="-122"/>
                <a:ea typeface="微软雅黑" panose="020B0503020204020204" pitchFamily="34" charset="-122"/>
              </a:rPr>
              <a:t>作为一名管理员，我想要对产品进行增删改查、上下架的统一管理，以便于根据业务情况调整产品信息。</a:t>
            </a:r>
            <a:r>
              <a:rPr lang="zh-CN" altLang="en-US" b="1" dirty="0">
                <a:solidFill>
                  <a:srgbClr val="063D54"/>
                </a:solidFill>
                <a:latin typeface="微软雅黑" panose="020B0503020204020204" pitchFamily="34" charset="-122"/>
                <a:ea typeface="微软雅黑" panose="020B0503020204020204" pitchFamily="34" charset="-122"/>
              </a:rPr>
              <a:t> </a:t>
            </a:r>
            <a:r>
              <a:rPr lang="zh-CN" altLang="en-US" b="1" dirty="0">
                <a:solidFill>
                  <a:srgbClr val="000000"/>
                </a:solidFill>
                <a:latin typeface="微软雅黑" panose="020B0503020204020204" pitchFamily="34" charset="-122"/>
                <a:ea typeface="微软雅黑" panose="020B0503020204020204" pitchFamily="34" charset="-122"/>
              </a:rPr>
              <a:t>（</a:t>
            </a:r>
            <a:r>
              <a:rPr lang="zh-CN" altLang="en-US" b="1" dirty="0">
                <a:solidFill>
                  <a:srgbClr val="063D54"/>
                </a:solidFill>
                <a:latin typeface="微软雅黑" panose="020B0503020204020204" pitchFamily="34" charset="-122"/>
                <a:ea typeface="微软雅黑" panose="020B0503020204020204" pitchFamily="34" charset="-122"/>
              </a:rPr>
              <a:t>高）</a:t>
            </a:r>
            <a:endParaRPr lang="en-US" altLang="zh-CN" b="1" dirty="0">
              <a:solidFill>
                <a:srgbClr val="063D54"/>
              </a:solidFill>
              <a:latin typeface="微软雅黑" panose="020B0503020204020204" pitchFamily="34" charset="-122"/>
              <a:ea typeface="微软雅黑" panose="020B0503020204020204" pitchFamily="34" charset="-122"/>
            </a:endParaRPr>
          </a:p>
          <a:p>
            <a:pPr>
              <a:lnSpc>
                <a:spcPct val="150000"/>
              </a:lnSpc>
            </a:pPr>
            <a:r>
              <a:rPr lang="en-US" altLang="zh-CN" b="1" dirty="0">
                <a:latin typeface="微软雅黑" panose="020B0503020204020204" pitchFamily="34" charset="-122"/>
                <a:ea typeface="微软雅黑" panose="020B0503020204020204" pitchFamily="34" charset="-122"/>
              </a:rPr>
              <a:t>10.</a:t>
            </a:r>
            <a:r>
              <a:rPr lang="zh-CN" altLang="en-US" b="1" dirty="0">
                <a:latin typeface="微软雅黑" panose="020B0503020204020204" pitchFamily="34" charset="-122"/>
                <a:ea typeface="微软雅黑" panose="020B0503020204020204" pitchFamily="34" charset="-122"/>
              </a:rPr>
              <a:t>作为一名管理</a:t>
            </a:r>
            <a:r>
              <a:rPr lang="zh-CN" altLang="en-US" b="1" dirty="0">
                <a:solidFill>
                  <a:srgbClr val="000000"/>
                </a:solidFill>
                <a:latin typeface="微软雅黑" panose="020B0503020204020204" pitchFamily="34" charset="-122"/>
                <a:ea typeface="微软雅黑" panose="020B0503020204020204" pitchFamily="34" charset="-122"/>
              </a:rPr>
              <a:t>员</a:t>
            </a:r>
            <a:r>
              <a:rPr lang="zh-CN" altLang="en-US" b="1" dirty="0">
                <a:latin typeface="微软雅黑" panose="020B0503020204020204" pitchFamily="34" charset="-122"/>
                <a:ea typeface="微软雅黑" panose="020B0503020204020204" pitchFamily="34" charset="-122"/>
              </a:rPr>
              <a:t>，</a:t>
            </a:r>
            <a:r>
              <a:rPr lang="zh-CN" altLang="en-US" b="1" dirty="0">
                <a:solidFill>
                  <a:srgbClr val="000000"/>
                </a:solidFill>
                <a:latin typeface="微软雅黑" panose="020B0503020204020204" pitchFamily="34" charset="-122"/>
                <a:ea typeface="微软雅黑" panose="020B0503020204020204" pitchFamily="34" charset="-122"/>
              </a:rPr>
              <a:t>我想要</a:t>
            </a:r>
            <a:r>
              <a:rPr lang="zh-CN" altLang="en-US" b="1" dirty="0">
                <a:latin typeface="微软雅黑" panose="020B0503020204020204" pitchFamily="34" charset="-122"/>
                <a:ea typeface="微软雅黑" panose="020B0503020204020204" pitchFamily="34" charset="-122"/>
              </a:rPr>
              <a:t>对新手礼进行限购，</a:t>
            </a:r>
            <a:r>
              <a:rPr lang="zh-CN" altLang="en-US" b="1" dirty="0">
                <a:solidFill>
                  <a:srgbClr val="000000"/>
                </a:solidFill>
                <a:latin typeface="微软雅黑" panose="020B0503020204020204" pitchFamily="34" charset="-122"/>
                <a:ea typeface="微软雅黑" panose="020B0503020204020204" pitchFamily="34" charset="-122"/>
              </a:rPr>
              <a:t>以便于</a:t>
            </a:r>
            <a:r>
              <a:rPr lang="zh-CN" altLang="en-US" b="1" dirty="0">
                <a:latin typeface="微软雅黑" panose="020B0503020204020204" pitchFamily="34" charset="-122"/>
                <a:ea typeface="微软雅黑" panose="020B0503020204020204" pitchFamily="34" charset="-122"/>
              </a:rPr>
              <a:t>保证用户（真实身份）仅能购买一次新手礼。</a:t>
            </a:r>
            <a:r>
              <a:rPr lang="zh-CN" altLang="en-US" b="1" dirty="0">
                <a:solidFill>
                  <a:srgbClr val="063D54"/>
                </a:solidFill>
                <a:latin typeface="微软雅黑" panose="020B0503020204020204" pitchFamily="34" charset="-122"/>
                <a:ea typeface="微软雅黑" panose="020B0503020204020204" pitchFamily="34" charset="-122"/>
              </a:rPr>
              <a:t> （高）</a:t>
            </a:r>
            <a:endParaRPr lang="en-US" altLang="zh-CN" b="1" dirty="0">
              <a:latin typeface="微软雅黑" panose="020B0503020204020204" pitchFamily="34" charset="-122"/>
              <a:ea typeface="微软雅黑" panose="020B0503020204020204" pitchFamily="34" charset="-122"/>
            </a:endParaRPr>
          </a:p>
          <a:p>
            <a:pPr>
              <a:lnSpc>
                <a:spcPct val="150000"/>
              </a:lnSpc>
            </a:pPr>
            <a:r>
              <a:rPr lang="en-US" altLang="zh-CN" b="1" dirty="0">
                <a:solidFill>
                  <a:srgbClr val="063D54"/>
                </a:solidFill>
                <a:latin typeface="微软雅黑" panose="020B0503020204020204" pitchFamily="34" charset="-122"/>
                <a:ea typeface="微软雅黑" panose="020B0503020204020204" pitchFamily="34" charset="-122"/>
              </a:rPr>
              <a:t>Banner</a:t>
            </a:r>
            <a:r>
              <a:rPr lang="zh-CN" altLang="en-US" b="1" dirty="0">
                <a:solidFill>
                  <a:srgbClr val="063D54"/>
                </a:solidFill>
                <a:latin typeface="微软雅黑" panose="020B0503020204020204" pitchFamily="34" charset="-122"/>
                <a:ea typeface="微软雅黑" panose="020B0503020204020204" pitchFamily="34" charset="-122"/>
              </a:rPr>
              <a:t>图：</a:t>
            </a:r>
            <a:endParaRPr lang="zh-CN" altLang="en-US" b="1" dirty="0">
              <a:latin typeface="微软雅黑" panose="020B0503020204020204" pitchFamily="34" charset="-122"/>
              <a:ea typeface="微软雅黑" panose="020B0503020204020204" pitchFamily="34" charset="-122"/>
            </a:endParaRPr>
          </a:p>
          <a:p>
            <a:pPr>
              <a:lnSpc>
                <a:spcPct val="150000"/>
              </a:lnSpc>
            </a:pPr>
            <a:r>
              <a:rPr lang="en-US" altLang="zh-CN" b="1" dirty="0">
                <a:latin typeface="微软雅黑" panose="020B0503020204020204" pitchFamily="34" charset="-122"/>
                <a:ea typeface="微软雅黑" panose="020B0503020204020204" pitchFamily="34" charset="-122"/>
              </a:rPr>
              <a:t>11.</a:t>
            </a:r>
            <a:r>
              <a:rPr lang="zh-CN" altLang="en-US" b="1" dirty="0">
                <a:solidFill>
                  <a:srgbClr val="000000"/>
                </a:solidFill>
                <a:latin typeface="微软雅黑" panose="020B0503020204020204" pitchFamily="34" charset="-122"/>
                <a:ea typeface="微软雅黑" panose="020B0503020204020204" pitchFamily="34" charset="-122"/>
              </a:rPr>
              <a:t>作为一名管理员，我想要对</a:t>
            </a:r>
            <a:r>
              <a:rPr lang="en-US" altLang="zh-CN" b="1" dirty="0">
                <a:solidFill>
                  <a:srgbClr val="000000"/>
                </a:solidFill>
                <a:latin typeface="微软雅黑" panose="020B0503020204020204" pitchFamily="34" charset="-122"/>
                <a:ea typeface="微软雅黑" panose="020B0503020204020204" pitchFamily="34" charset="-122"/>
              </a:rPr>
              <a:t>banner</a:t>
            </a:r>
            <a:r>
              <a:rPr lang="zh-CN" altLang="en-US" b="1" dirty="0">
                <a:solidFill>
                  <a:srgbClr val="000000"/>
                </a:solidFill>
                <a:latin typeface="微软雅黑" panose="020B0503020204020204" pitchFamily="34" charset="-122"/>
                <a:ea typeface="微软雅黑" panose="020B0503020204020204" pitchFamily="34" charset="-122"/>
              </a:rPr>
              <a:t>图进行增删改查和上下架的统一管理，以便于根据情况调整宣传内容。</a:t>
            </a:r>
            <a:r>
              <a:rPr lang="zh-CN" altLang="en-US" b="1" dirty="0">
                <a:solidFill>
                  <a:srgbClr val="063D54"/>
                </a:solidFill>
                <a:latin typeface="微软雅黑" panose="020B0503020204020204" pitchFamily="34" charset="-122"/>
                <a:ea typeface="微软雅黑" panose="020B0503020204020204" pitchFamily="34" charset="-122"/>
              </a:rPr>
              <a:t> （中）</a:t>
            </a:r>
          </a:p>
          <a:p>
            <a:pPr>
              <a:lnSpc>
                <a:spcPct val="150000"/>
              </a:lnSpc>
            </a:pPr>
            <a:r>
              <a:rPr lang="zh-CN" altLang="en-US" b="1" dirty="0">
                <a:solidFill>
                  <a:srgbClr val="063D54"/>
                </a:solidFill>
                <a:latin typeface="微软雅黑" panose="020B0503020204020204" pitchFamily="34" charset="-122"/>
                <a:ea typeface="微软雅黑" panose="020B0503020204020204" pitchFamily="34" charset="-122"/>
              </a:rPr>
              <a:t>鼎力推荐：</a:t>
            </a:r>
            <a:endParaRPr lang="zh-CN" altLang="en-US" b="1" dirty="0">
              <a:latin typeface="微软雅黑" panose="020B0503020204020204" pitchFamily="34" charset="-122"/>
              <a:ea typeface="微软雅黑" panose="020B0503020204020204" pitchFamily="34" charset="-122"/>
            </a:endParaRPr>
          </a:p>
          <a:p>
            <a:pPr>
              <a:lnSpc>
                <a:spcPct val="150000"/>
              </a:lnSpc>
            </a:pPr>
            <a:r>
              <a:rPr lang="en-US" altLang="zh-CN" b="1" dirty="0">
                <a:latin typeface="微软雅黑" panose="020B0503020204020204" pitchFamily="34" charset="-122"/>
                <a:ea typeface="微软雅黑" panose="020B0503020204020204" pitchFamily="34" charset="-122"/>
              </a:rPr>
              <a:t>12.</a:t>
            </a:r>
            <a:r>
              <a:rPr lang="zh-CN" altLang="en-US" b="1" dirty="0">
                <a:latin typeface="微软雅黑" panose="020B0503020204020204" pitchFamily="34" charset="-122"/>
                <a:ea typeface="微软雅黑" panose="020B0503020204020204" pitchFamily="34" charset="-122"/>
              </a:rPr>
              <a:t>作为一名</a:t>
            </a:r>
            <a:r>
              <a:rPr lang="zh-CN" altLang="en-US" b="1" dirty="0">
                <a:solidFill>
                  <a:srgbClr val="000000"/>
                </a:solidFill>
                <a:latin typeface="微软雅黑" panose="020B0503020204020204" pitchFamily="34" charset="-122"/>
                <a:ea typeface="微软雅黑" panose="020B0503020204020204" pitchFamily="34" charset="-122"/>
              </a:rPr>
              <a:t>管理员，我想要对鼎力推荐进行增删改查和上下架的统一管理，以便于宣传最新最火的产品。</a:t>
            </a:r>
            <a:r>
              <a:rPr lang="zh-CN" altLang="en-US" b="1" dirty="0">
                <a:solidFill>
                  <a:srgbClr val="063D54"/>
                </a:solidFill>
                <a:latin typeface="微软雅黑" panose="020B0503020204020204" pitchFamily="34" charset="-122"/>
                <a:ea typeface="微软雅黑" panose="020B0503020204020204" pitchFamily="34" charset="-122"/>
              </a:rPr>
              <a:t>（中）</a:t>
            </a:r>
          </a:p>
          <a:p>
            <a:pPr>
              <a:lnSpc>
                <a:spcPct val="150000"/>
              </a:lnSpc>
            </a:pPr>
            <a:r>
              <a:rPr lang="zh-CN" altLang="en-US" b="1" dirty="0">
                <a:solidFill>
                  <a:srgbClr val="063D54"/>
                </a:solidFill>
                <a:latin typeface="微软雅黑" panose="020B0503020204020204" pitchFamily="34" charset="-122"/>
                <a:ea typeface="微软雅黑" panose="020B0503020204020204" pitchFamily="34" charset="-122"/>
              </a:rPr>
              <a:t>消息管理：</a:t>
            </a:r>
            <a:endParaRPr lang="en-US" altLang="zh-CN" b="1" dirty="0">
              <a:solidFill>
                <a:srgbClr val="063D54"/>
              </a:solidFill>
              <a:latin typeface="微软雅黑" panose="020B0503020204020204" pitchFamily="34" charset="-122"/>
              <a:ea typeface="微软雅黑" panose="020B0503020204020204" pitchFamily="34" charset="-122"/>
            </a:endParaRPr>
          </a:p>
          <a:p>
            <a:pPr>
              <a:lnSpc>
                <a:spcPct val="150000"/>
              </a:lnSpc>
            </a:pPr>
            <a:r>
              <a:rPr lang="en-US" altLang="zh-CN" b="1" dirty="0">
                <a:latin typeface="微软雅黑" panose="020B0503020204020204" pitchFamily="34" charset="-122"/>
                <a:ea typeface="微软雅黑" panose="020B0503020204020204" pitchFamily="34" charset="-122"/>
              </a:rPr>
              <a:t>13.</a:t>
            </a:r>
            <a:r>
              <a:rPr lang="zh-CN" altLang="en-US" b="1" dirty="0">
                <a:latin typeface="微软雅黑" panose="020B0503020204020204" pitchFamily="34" charset="-122"/>
                <a:ea typeface="微软雅黑" panose="020B0503020204020204" pitchFamily="34" charset="-122"/>
              </a:rPr>
              <a:t>作为一名管理员，我想要对消息</a:t>
            </a:r>
            <a:r>
              <a:rPr lang="zh-CN" altLang="en-US" b="1" dirty="0">
                <a:solidFill>
                  <a:srgbClr val="000000"/>
                </a:solidFill>
                <a:latin typeface="微软雅黑" panose="020B0503020204020204" pitchFamily="34" charset="-122"/>
                <a:ea typeface="微软雅黑" panose="020B0503020204020204" pitchFamily="34" charset="-122"/>
              </a:rPr>
              <a:t>进行增删改查的统一管理，以便于根据运营情况调整消息内容。 </a:t>
            </a:r>
            <a:r>
              <a:rPr lang="zh-CN" altLang="en-US" b="1" dirty="0">
                <a:solidFill>
                  <a:srgbClr val="063D54"/>
                </a:solidFill>
                <a:latin typeface="微软雅黑" panose="020B0503020204020204" pitchFamily="34" charset="-122"/>
                <a:ea typeface="微软雅黑" panose="020B0503020204020204" pitchFamily="34" charset="-122"/>
              </a:rPr>
              <a:t>（高）</a:t>
            </a:r>
            <a:endParaRPr lang="en-US" altLang="zh-CN" b="1" dirty="0">
              <a:solidFill>
                <a:srgbClr val="063D54"/>
              </a:solidFill>
              <a:latin typeface="微软雅黑" panose="020B0503020204020204" pitchFamily="34" charset="-122"/>
              <a:ea typeface="微软雅黑" panose="020B0503020204020204" pitchFamily="34" charset="-122"/>
            </a:endParaRPr>
          </a:p>
          <a:p>
            <a:pPr>
              <a:lnSpc>
                <a:spcPct val="150000"/>
              </a:lnSpc>
            </a:pPr>
            <a:r>
              <a:rPr lang="en-US" altLang="zh-CN" b="1" dirty="0">
                <a:latin typeface="微软雅黑" panose="020B0503020204020204" pitchFamily="34" charset="-122"/>
                <a:ea typeface="微软雅黑" panose="020B0503020204020204" pitchFamily="34" charset="-122"/>
              </a:rPr>
              <a:t>14.</a:t>
            </a:r>
            <a:r>
              <a:rPr lang="zh-CN" altLang="en-US" b="1" dirty="0">
                <a:latin typeface="微软雅黑" panose="020B0503020204020204" pitchFamily="34" charset="-122"/>
                <a:ea typeface="微软雅黑" panose="020B0503020204020204" pitchFamily="34" charset="-122"/>
              </a:rPr>
              <a:t>作为一名管理员，我想要对用户定时推送消息，以便于提前准备消息文案，更好地配合活动策划和运营。</a:t>
            </a:r>
            <a:r>
              <a:rPr lang="zh-CN" altLang="en-US" b="1" dirty="0">
                <a:solidFill>
                  <a:srgbClr val="063D54"/>
                </a:solidFill>
                <a:latin typeface="微软雅黑" panose="020B0503020204020204" pitchFamily="34" charset="-122"/>
                <a:ea typeface="微软雅黑" panose="020B0503020204020204" pitchFamily="34" charset="-122"/>
              </a:rPr>
              <a:t>（高）意见反馈：</a:t>
            </a:r>
            <a:endParaRPr lang="en-US" altLang="zh-CN" b="1" dirty="0">
              <a:solidFill>
                <a:srgbClr val="063D54"/>
              </a:solidFill>
              <a:latin typeface="微软雅黑" panose="020B0503020204020204" pitchFamily="34" charset="-122"/>
              <a:ea typeface="微软雅黑" panose="020B0503020204020204" pitchFamily="34" charset="-122"/>
            </a:endParaRPr>
          </a:p>
          <a:p>
            <a:pPr>
              <a:lnSpc>
                <a:spcPct val="150000"/>
              </a:lnSpc>
            </a:pPr>
            <a:r>
              <a:rPr lang="en-US" altLang="zh-CN" b="1" dirty="0">
                <a:latin typeface="微软雅黑" panose="020B0503020204020204" pitchFamily="34" charset="-122"/>
                <a:ea typeface="微软雅黑" panose="020B0503020204020204" pitchFamily="34" charset="-122"/>
              </a:rPr>
              <a:t>15.</a:t>
            </a:r>
            <a:r>
              <a:rPr lang="zh-CN" altLang="en-US" b="1" dirty="0">
                <a:latin typeface="微软雅黑" panose="020B0503020204020204" pitchFamily="34" charset="-122"/>
                <a:ea typeface="微软雅黑" panose="020B0503020204020204" pitchFamily="34" charset="-122"/>
              </a:rPr>
              <a:t>作为一名管理员，我想要对用户反馈的建议意见进行</a:t>
            </a:r>
            <a:r>
              <a:rPr lang="zh-CN" altLang="en-US" b="1" dirty="0">
                <a:solidFill>
                  <a:srgbClr val="000000"/>
                </a:solidFill>
                <a:latin typeface="微软雅黑" panose="020B0503020204020204" pitchFamily="34" charset="-122"/>
                <a:ea typeface="微软雅黑" panose="020B0503020204020204" pitchFamily="34" charset="-122"/>
              </a:rPr>
              <a:t>增删改查和回复的统一管理</a:t>
            </a:r>
            <a:r>
              <a:rPr lang="zh-CN" altLang="en-US" b="1" dirty="0">
                <a:latin typeface="微软雅黑" panose="020B0503020204020204" pitchFamily="34" charset="-122"/>
                <a:ea typeface="微软雅黑" panose="020B0503020204020204" pitchFamily="34" charset="-122"/>
              </a:rPr>
              <a:t>，以便于提升</a:t>
            </a:r>
            <a:r>
              <a:rPr lang="en-US" altLang="zh-CN" b="1" dirty="0">
                <a:latin typeface="微软雅黑" panose="020B0503020204020204" pitchFamily="34" charset="-122"/>
                <a:ea typeface="微软雅黑" panose="020B0503020204020204" pitchFamily="34" charset="-122"/>
              </a:rPr>
              <a:t>APP</a:t>
            </a:r>
            <a:r>
              <a:rPr lang="zh-CN" altLang="en-US" b="1" dirty="0">
                <a:latin typeface="微软雅黑" panose="020B0503020204020204" pitchFamily="34" charset="-122"/>
                <a:ea typeface="微软雅黑" panose="020B0503020204020204" pitchFamily="34" charset="-122"/>
              </a:rPr>
              <a:t>的用户体验，方便用户使用操作。</a:t>
            </a:r>
            <a:r>
              <a:rPr lang="zh-CN" altLang="en-US" b="1" dirty="0">
                <a:solidFill>
                  <a:srgbClr val="063D54"/>
                </a:solidFill>
                <a:latin typeface="微软雅黑" panose="020B0503020204020204" pitchFamily="34" charset="-122"/>
                <a:ea typeface="微软雅黑" panose="020B0503020204020204" pitchFamily="34" charset="-122"/>
              </a:rPr>
              <a:t> （中）</a:t>
            </a:r>
            <a:endParaRPr lang="en-US" altLang="zh-CN" b="1" dirty="0">
              <a:solidFill>
                <a:srgbClr val="063D5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392652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993D8AB-0C09-4702-A025-0355591844B5}"/>
              </a:ext>
            </a:extLst>
          </p:cNvPr>
          <p:cNvSpPr/>
          <p:nvPr/>
        </p:nvSpPr>
        <p:spPr>
          <a:xfrm>
            <a:off x="238408" y="1953051"/>
            <a:ext cx="11715184" cy="2951898"/>
          </a:xfrm>
          <a:prstGeom prst="rect">
            <a:avLst/>
          </a:prstGeom>
        </p:spPr>
        <p:txBody>
          <a:bodyPr wrap="square">
            <a:spAutoFit/>
          </a:bodyPr>
          <a:lstStyle/>
          <a:p>
            <a:pPr>
              <a:lnSpc>
                <a:spcPct val="150000"/>
              </a:lnSpc>
            </a:pPr>
            <a:r>
              <a:rPr lang="zh-CN" altLang="en-US" b="1" dirty="0">
                <a:solidFill>
                  <a:srgbClr val="063D54"/>
                </a:solidFill>
                <a:latin typeface="微软雅黑" panose="020B0503020204020204" pitchFamily="34" charset="-122"/>
                <a:ea typeface="微软雅黑" panose="020B0503020204020204" pitchFamily="34" charset="-122"/>
              </a:rPr>
              <a:t>后台管理：</a:t>
            </a:r>
            <a:endParaRPr lang="en-US" altLang="zh-CN" b="1" dirty="0">
              <a:solidFill>
                <a:srgbClr val="063D54"/>
              </a:solidFill>
              <a:latin typeface="微软雅黑" panose="020B0503020204020204" pitchFamily="34" charset="-122"/>
              <a:ea typeface="微软雅黑" panose="020B0503020204020204" pitchFamily="34" charset="-122"/>
            </a:endParaRPr>
          </a:p>
          <a:p>
            <a:pPr>
              <a:lnSpc>
                <a:spcPct val="150000"/>
              </a:lnSpc>
            </a:pPr>
            <a:r>
              <a:rPr lang="en-US" altLang="zh-CN" b="1" dirty="0">
                <a:latin typeface="微软雅黑" panose="020B0503020204020204" pitchFamily="34" charset="-122"/>
                <a:ea typeface="微软雅黑" panose="020B0503020204020204" pitchFamily="34" charset="-122"/>
              </a:rPr>
              <a:t>16.</a:t>
            </a:r>
            <a:r>
              <a:rPr lang="zh-CN" altLang="en-US" b="1" dirty="0">
                <a:latin typeface="微软雅黑" panose="020B0503020204020204" pitchFamily="34" charset="-122"/>
                <a:ea typeface="微软雅黑" panose="020B0503020204020204" pitchFamily="34" charset="-122"/>
              </a:rPr>
              <a:t>作为一个管理员，我想要登录后台账号，以便于使用账号权限进行管理。</a:t>
            </a:r>
            <a:r>
              <a:rPr lang="zh-CN" altLang="en-US" b="1" dirty="0">
                <a:solidFill>
                  <a:srgbClr val="063D54"/>
                </a:solidFill>
                <a:latin typeface="微软雅黑" panose="020B0503020204020204" pitchFamily="34" charset="-122"/>
                <a:ea typeface="微软雅黑" panose="020B0503020204020204" pitchFamily="34" charset="-122"/>
              </a:rPr>
              <a:t> （高）</a:t>
            </a:r>
            <a:endParaRPr lang="en-US" altLang="zh-CN" b="1" dirty="0">
              <a:solidFill>
                <a:srgbClr val="063D54"/>
              </a:solidFill>
              <a:latin typeface="微软雅黑" panose="020B0503020204020204" pitchFamily="34" charset="-122"/>
              <a:ea typeface="微软雅黑" panose="020B0503020204020204" pitchFamily="34" charset="-122"/>
            </a:endParaRPr>
          </a:p>
          <a:p>
            <a:pPr>
              <a:lnSpc>
                <a:spcPct val="150000"/>
              </a:lnSpc>
            </a:pPr>
            <a:r>
              <a:rPr lang="en-US" altLang="zh-CN" b="1" dirty="0">
                <a:latin typeface="微软雅黑" panose="020B0503020204020204" pitchFamily="34" charset="-122"/>
                <a:ea typeface="微软雅黑" panose="020B0503020204020204" pitchFamily="34" charset="-122"/>
              </a:rPr>
              <a:t>17.</a:t>
            </a:r>
            <a:r>
              <a:rPr lang="zh-CN" altLang="en-US" b="1" dirty="0">
                <a:latin typeface="微软雅黑" panose="020B0503020204020204" pitchFamily="34" charset="-122"/>
                <a:ea typeface="微软雅黑" panose="020B0503020204020204" pitchFamily="34" charset="-122"/>
              </a:rPr>
              <a:t>作为一个管理员，我想要注销登录状态，以便于不使用时能够随时退出登录。</a:t>
            </a:r>
            <a:r>
              <a:rPr lang="zh-CN" altLang="en-US" b="1" dirty="0">
                <a:solidFill>
                  <a:srgbClr val="063D54"/>
                </a:solidFill>
                <a:latin typeface="微软雅黑" panose="020B0503020204020204" pitchFamily="34" charset="-122"/>
                <a:ea typeface="微软雅黑" panose="020B0503020204020204" pitchFamily="34" charset="-122"/>
              </a:rPr>
              <a:t> （高）</a:t>
            </a:r>
            <a:endParaRPr lang="zh-CN" altLang="en-US" b="1" dirty="0">
              <a:latin typeface="微软雅黑" panose="020B0503020204020204" pitchFamily="34" charset="-122"/>
              <a:ea typeface="微软雅黑" panose="020B0503020204020204" pitchFamily="34" charset="-122"/>
            </a:endParaRPr>
          </a:p>
          <a:p>
            <a:pPr>
              <a:lnSpc>
                <a:spcPct val="150000"/>
              </a:lnSpc>
            </a:pPr>
            <a:r>
              <a:rPr lang="en-US" altLang="zh-CN" b="1" dirty="0">
                <a:latin typeface="微软雅黑" panose="020B0503020204020204" pitchFamily="34" charset="-122"/>
                <a:ea typeface="微软雅黑" panose="020B0503020204020204" pitchFamily="34" charset="-122"/>
              </a:rPr>
              <a:t>18.</a:t>
            </a:r>
            <a:r>
              <a:rPr lang="zh-CN" altLang="en-US" b="1" dirty="0">
                <a:latin typeface="微软雅黑" panose="020B0503020204020204" pitchFamily="34" charset="-122"/>
                <a:ea typeface="微软雅黑" panose="020B0503020204020204" pitchFamily="34" charset="-122"/>
              </a:rPr>
              <a:t>作为一个管理员，我想要修改后台账号密码，以便于</a:t>
            </a:r>
            <a:r>
              <a:rPr lang="zh-CN" altLang="en-US" b="1" dirty="0">
                <a:solidFill>
                  <a:srgbClr val="000000"/>
                </a:solidFill>
                <a:latin typeface="微软雅黑" panose="020B0503020204020204" pitchFamily="34" charset="-122"/>
                <a:ea typeface="微软雅黑" panose="020B0503020204020204" pitchFamily="34" charset="-122"/>
              </a:rPr>
              <a:t>保证后台账号的安全性</a:t>
            </a:r>
            <a:r>
              <a:rPr lang="zh-CN" altLang="en-US" b="1" dirty="0">
                <a:latin typeface="微软雅黑" panose="020B0503020204020204" pitchFamily="34" charset="-122"/>
                <a:ea typeface="微软雅黑" panose="020B0503020204020204" pitchFamily="34" charset="-122"/>
              </a:rPr>
              <a:t>。</a:t>
            </a:r>
            <a:r>
              <a:rPr lang="zh-CN" altLang="en-US" b="1" dirty="0">
                <a:solidFill>
                  <a:srgbClr val="063D54"/>
                </a:solidFill>
                <a:latin typeface="微软雅黑" panose="020B0503020204020204" pitchFamily="34" charset="-122"/>
                <a:ea typeface="微软雅黑" panose="020B0503020204020204" pitchFamily="34" charset="-122"/>
              </a:rPr>
              <a:t> （高）</a:t>
            </a:r>
            <a:endParaRPr lang="zh-CN" altLang="en-US" b="1" dirty="0">
              <a:latin typeface="微软雅黑" panose="020B0503020204020204" pitchFamily="34" charset="-122"/>
              <a:ea typeface="微软雅黑" panose="020B0503020204020204" pitchFamily="34" charset="-122"/>
            </a:endParaRPr>
          </a:p>
          <a:p>
            <a:pPr>
              <a:lnSpc>
                <a:spcPct val="150000"/>
              </a:lnSpc>
            </a:pPr>
            <a:r>
              <a:rPr lang="en-US" altLang="zh-CN" b="1" dirty="0">
                <a:latin typeface="微软雅黑" panose="020B0503020204020204" pitchFamily="34" charset="-122"/>
                <a:ea typeface="微软雅黑" panose="020B0503020204020204" pitchFamily="34" charset="-122"/>
              </a:rPr>
              <a:t>19.</a:t>
            </a:r>
            <a:r>
              <a:rPr lang="zh-CN" altLang="en-US" b="1" dirty="0">
                <a:latin typeface="微软雅黑" panose="020B0503020204020204" pitchFamily="34" charset="-122"/>
                <a:ea typeface="微软雅黑" panose="020B0503020204020204" pitchFamily="34" charset="-122"/>
              </a:rPr>
              <a:t>作为一个管理员，我想要可以对所有的账号角色进行增删改查的操作，以便我对不同账号的角色管理。</a:t>
            </a:r>
            <a:r>
              <a:rPr lang="zh-CN" altLang="en-US" b="1" dirty="0">
                <a:solidFill>
                  <a:srgbClr val="063D54"/>
                </a:solidFill>
                <a:latin typeface="微软雅黑" panose="020B0503020204020204" pitchFamily="34" charset="-122"/>
                <a:ea typeface="微软雅黑" panose="020B0503020204020204" pitchFamily="34" charset="-122"/>
              </a:rPr>
              <a:t> （高）</a:t>
            </a:r>
            <a:endParaRPr lang="zh-CN" altLang="en-US" b="1" dirty="0">
              <a:latin typeface="微软雅黑" panose="020B0503020204020204" pitchFamily="34" charset="-122"/>
              <a:ea typeface="微软雅黑" panose="020B0503020204020204" pitchFamily="34" charset="-122"/>
            </a:endParaRPr>
          </a:p>
          <a:p>
            <a:pPr>
              <a:lnSpc>
                <a:spcPct val="150000"/>
              </a:lnSpc>
            </a:pPr>
            <a:r>
              <a:rPr lang="en-US" altLang="zh-CN" b="1" dirty="0">
                <a:latin typeface="微软雅黑" panose="020B0503020204020204" pitchFamily="34" charset="-122"/>
                <a:ea typeface="微软雅黑" panose="020B0503020204020204" pitchFamily="34" charset="-122"/>
              </a:rPr>
              <a:t>20.</a:t>
            </a:r>
            <a:r>
              <a:rPr lang="zh-CN" altLang="en-US" b="1" dirty="0">
                <a:solidFill>
                  <a:srgbClr val="000000"/>
                </a:solidFill>
                <a:latin typeface="微软雅黑" panose="020B0503020204020204" pitchFamily="34" charset="-122"/>
                <a:ea typeface="微软雅黑" panose="020B0503020204020204" pitchFamily="34" charset="-122"/>
              </a:rPr>
              <a:t>作为一名管理员，我想要对所有的模块内容进行增删改查的统一管理，以便我对不同模块的内容设置。</a:t>
            </a:r>
            <a:r>
              <a:rPr lang="zh-CN" altLang="en-US" b="1" dirty="0">
                <a:solidFill>
                  <a:srgbClr val="063D54"/>
                </a:solidFill>
                <a:latin typeface="微软雅黑" panose="020B0503020204020204" pitchFamily="34" charset="-122"/>
                <a:ea typeface="微软雅黑" panose="020B0503020204020204" pitchFamily="34" charset="-122"/>
              </a:rPr>
              <a:t>（高）</a:t>
            </a:r>
          </a:p>
          <a:p>
            <a:pPr>
              <a:lnSpc>
                <a:spcPct val="150000"/>
              </a:lnSpc>
            </a:pPr>
            <a:r>
              <a:rPr lang="en-US" altLang="zh-CN" b="1" dirty="0">
                <a:latin typeface="微软雅黑" panose="020B0503020204020204" pitchFamily="34" charset="-122"/>
                <a:ea typeface="微软雅黑" panose="020B0503020204020204" pitchFamily="34" charset="-122"/>
              </a:rPr>
              <a:t>21.</a:t>
            </a:r>
            <a:r>
              <a:rPr lang="zh-CN" altLang="en-US" b="1" dirty="0">
                <a:latin typeface="微软雅黑" panose="020B0503020204020204" pitchFamily="34" charset="-122"/>
                <a:ea typeface="微软雅黑" panose="020B0503020204020204" pitchFamily="34" charset="-122"/>
              </a:rPr>
              <a:t>作为一名</a:t>
            </a:r>
            <a:r>
              <a:rPr lang="zh-CN" altLang="en-US" b="1" dirty="0">
                <a:solidFill>
                  <a:srgbClr val="000000"/>
                </a:solidFill>
                <a:latin typeface="微软雅黑" panose="020B0503020204020204" pitchFamily="34" charset="-122"/>
                <a:ea typeface="微软雅黑" panose="020B0503020204020204" pitchFamily="34" charset="-122"/>
              </a:rPr>
              <a:t>管理员，我想要对所有的角色权限进行增删改查的统一管理，以便我对不同角色的权限分配。</a:t>
            </a:r>
            <a:r>
              <a:rPr lang="zh-CN" altLang="en-US" b="1" dirty="0">
                <a:solidFill>
                  <a:srgbClr val="063D54"/>
                </a:solidFill>
                <a:latin typeface="微软雅黑" panose="020B0503020204020204" pitchFamily="34" charset="-122"/>
                <a:ea typeface="微软雅黑" panose="020B0503020204020204" pitchFamily="34" charset="-122"/>
              </a:rPr>
              <a:t>（高）</a:t>
            </a:r>
          </a:p>
        </p:txBody>
      </p:sp>
    </p:spTree>
    <p:extLst>
      <p:ext uri="{BB962C8B-B14F-4D97-AF65-F5344CB8AC3E}">
        <p14:creationId xmlns:p14="http://schemas.microsoft.com/office/powerpoint/2010/main" val="38437438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a:extLst>
              <a:ext uri="{FF2B5EF4-FFF2-40B4-BE49-F238E27FC236}">
                <a16:creationId xmlns:a16="http://schemas.microsoft.com/office/drawing/2014/main" id="{109225ED-3CD3-499F-AC4E-7756DB51079E}"/>
              </a:ext>
            </a:extLst>
          </p:cNvPr>
          <p:cNvSpPr/>
          <p:nvPr/>
        </p:nvSpPr>
        <p:spPr>
          <a:xfrm>
            <a:off x="413179" y="2183883"/>
            <a:ext cx="6844871" cy="2490233"/>
          </a:xfrm>
          <a:prstGeom prst="rect">
            <a:avLst/>
          </a:prstGeom>
        </p:spPr>
        <p:txBody>
          <a:bodyPr wrap="square">
            <a:spAutoFit/>
          </a:bodyPr>
          <a:lstStyle/>
          <a:p>
            <a:pPr lvl="0"/>
            <a:r>
              <a:rPr lang="en-US" altLang="zh-CN" sz="2400" b="1" dirty="0">
                <a:solidFill>
                  <a:srgbClr val="063D54"/>
                </a:solidFill>
                <a:latin typeface="微软雅黑" panose="020B0503020204020204" pitchFamily="34" charset="-122"/>
                <a:ea typeface="微软雅黑" panose="020B0503020204020204" pitchFamily="34" charset="-122"/>
              </a:rPr>
              <a:t>1.1</a:t>
            </a:r>
            <a:r>
              <a:rPr lang="zh-CN" altLang="en-US" sz="2400" b="1" dirty="0">
                <a:solidFill>
                  <a:srgbClr val="063D54"/>
                </a:solidFill>
                <a:latin typeface="微软雅黑" panose="020B0503020204020204" pitchFamily="34" charset="-122"/>
                <a:ea typeface="微软雅黑" panose="020B0503020204020204" pitchFamily="34" charset="-122"/>
              </a:rPr>
              <a:t>、社会背景</a:t>
            </a:r>
            <a:endParaRPr lang="en-US" altLang="zh-CN" sz="2400" b="1" dirty="0">
              <a:solidFill>
                <a:srgbClr val="063D54"/>
              </a:solidFill>
              <a:latin typeface="微软雅黑" panose="020B0503020204020204" pitchFamily="34" charset="-122"/>
              <a:ea typeface="微软雅黑" panose="020B0503020204020204" pitchFamily="34" charset="-122"/>
            </a:endParaRPr>
          </a:p>
          <a:p>
            <a:pPr lvl="0">
              <a:lnSpc>
                <a:spcPct val="150000"/>
              </a:lnSpc>
            </a:pPr>
            <a:endParaRPr lang="en-US" altLang="zh-CN" b="1" dirty="0">
              <a:latin typeface="微软雅黑" panose="020B0503020204020204" pitchFamily="34" charset="-122"/>
              <a:ea typeface="微软雅黑" panose="020B0503020204020204" pitchFamily="34" charset="-122"/>
            </a:endParaRPr>
          </a:p>
          <a:p>
            <a:pPr lvl="0">
              <a:lnSpc>
                <a:spcPct val="150000"/>
              </a:lnSpc>
            </a:pPr>
            <a:r>
              <a:rPr lang="zh-CN" altLang="en-US" b="1" dirty="0">
                <a:latin typeface="微软雅黑" panose="020B0503020204020204" pitchFamily="34" charset="-122"/>
                <a:ea typeface="微软雅黑" panose="020B0503020204020204" pitchFamily="34" charset="-122"/>
              </a:rPr>
              <a:t>从社会背景来看，我国社会主要矛盾已经转化为人民日益增长的美好生活需要和不平衡不充分的发展之间的矛盾，国民生活水平不断提高的今天，人们不同于改革开放初期对寻求温饱生活的基本需求，对生活质量和生活内容都有了更高更好的需求。</a:t>
            </a:r>
            <a:endParaRPr lang="en-US" altLang="zh-CN" sz="1200" dirty="0">
              <a:latin typeface="微软雅黑" panose="020B0503020204020204" pitchFamily="34" charset="-122"/>
              <a:ea typeface="微软雅黑" panose="020B0503020204020204" pitchFamily="34" charset="-122"/>
              <a:cs typeface="Lato Regular" charset="0"/>
              <a:sym typeface="Lato Regular" charset="0"/>
            </a:endParaRPr>
          </a:p>
        </p:txBody>
      </p:sp>
      <p:pic>
        <p:nvPicPr>
          <p:cNvPr id="7" name="图片 6">
            <a:extLst>
              <a:ext uri="{FF2B5EF4-FFF2-40B4-BE49-F238E27FC236}">
                <a16:creationId xmlns:a16="http://schemas.microsoft.com/office/drawing/2014/main" id="{A54A9BE2-0A0D-4361-BF1B-1135F9382DC5}"/>
              </a:ext>
            </a:extLst>
          </p:cNvPr>
          <p:cNvPicPr>
            <a:picLocks noChangeAspect="1"/>
          </p:cNvPicPr>
          <p:nvPr/>
        </p:nvPicPr>
        <p:blipFill>
          <a:blip r:embed="rId3"/>
          <a:stretch>
            <a:fillRect/>
          </a:stretch>
        </p:blipFill>
        <p:spPr>
          <a:xfrm>
            <a:off x="7609297" y="1763286"/>
            <a:ext cx="4169524" cy="33314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5091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a:extLst>
              <a:ext uri="{FF2B5EF4-FFF2-40B4-BE49-F238E27FC236}">
                <a16:creationId xmlns:a16="http://schemas.microsoft.com/office/drawing/2014/main" id="{87A0C3BF-0BFA-459E-97D5-0746B5D152DA}"/>
              </a:ext>
            </a:extLst>
          </p:cNvPr>
          <p:cNvSpPr/>
          <p:nvPr/>
        </p:nvSpPr>
        <p:spPr>
          <a:xfrm>
            <a:off x="413179" y="2183883"/>
            <a:ext cx="6844869" cy="2490233"/>
          </a:xfrm>
          <a:prstGeom prst="rect">
            <a:avLst/>
          </a:prstGeom>
        </p:spPr>
        <p:txBody>
          <a:bodyPr wrap="square">
            <a:spAutoFit/>
          </a:bodyPr>
          <a:lstStyle/>
          <a:p>
            <a:pPr lvl="0"/>
            <a:r>
              <a:rPr lang="en-US" altLang="zh-CN" sz="2400" b="1" dirty="0">
                <a:solidFill>
                  <a:srgbClr val="063D54"/>
                </a:solidFill>
                <a:latin typeface="微软雅黑" panose="020B0503020204020204" pitchFamily="34" charset="-122"/>
                <a:ea typeface="微软雅黑" panose="020B0503020204020204" pitchFamily="34" charset="-122"/>
              </a:rPr>
              <a:t>1.2</a:t>
            </a:r>
            <a:r>
              <a:rPr lang="zh-CN" altLang="en-US" sz="2400" b="1" dirty="0">
                <a:solidFill>
                  <a:srgbClr val="063D54"/>
                </a:solidFill>
                <a:latin typeface="微软雅黑" panose="020B0503020204020204" pitchFamily="34" charset="-122"/>
                <a:ea typeface="微软雅黑" panose="020B0503020204020204" pitchFamily="34" charset="-122"/>
              </a:rPr>
              <a:t>、特点及体现</a:t>
            </a:r>
            <a:endParaRPr lang="en-US" altLang="zh-CN" sz="2400" b="1" dirty="0">
              <a:solidFill>
                <a:srgbClr val="063D54"/>
              </a:solidFill>
              <a:latin typeface="微软雅黑" panose="020B0503020204020204" pitchFamily="34" charset="-122"/>
              <a:ea typeface="微软雅黑" panose="020B0503020204020204" pitchFamily="34" charset="-122"/>
            </a:endParaRPr>
          </a:p>
          <a:p>
            <a:pPr marL="342900" lvl="0" indent="-342900">
              <a:lnSpc>
                <a:spcPct val="150000"/>
              </a:lnSpc>
              <a:buFont typeface="+mj-lt"/>
              <a:buAutoNum type="alphaLcPeriod"/>
            </a:pPr>
            <a:endParaRPr lang="en-US" altLang="zh-CN" b="1" dirty="0">
              <a:latin typeface="微软雅黑" panose="020B0503020204020204" pitchFamily="34" charset="-122"/>
              <a:ea typeface="微软雅黑" panose="020B0503020204020204" pitchFamily="34" charset="-122"/>
            </a:endParaRPr>
          </a:p>
          <a:p>
            <a:pPr marL="342900" lvl="0" indent="-342900">
              <a:lnSpc>
                <a:spcPct val="150000"/>
              </a:lnSpc>
              <a:buFont typeface="+mj-lt"/>
              <a:buAutoNum type="alphaLcPeriod"/>
            </a:pPr>
            <a:r>
              <a:rPr lang="zh-CN" altLang="en-US" b="1" dirty="0">
                <a:latin typeface="微软雅黑" panose="020B0503020204020204" pitchFamily="34" charset="-122"/>
                <a:ea typeface="微软雅黑" panose="020B0503020204020204" pitchFamily="34" charset="-122"/>
              </a:rPr>
              <a:t>消费者由温饱、应付生活转变为享受、规划生活；</a:t>
            </a:r>
            <a:endParaRPr lang="en-US" altLang="zh-CN" b="1" dirty="0">
              <a:latin typeface="微软雅黑" panose="020B0503020204020204" pitchFamily="34" charset="-122"/>
              <a:ea typeface="微软雅黑" panose="020B0503020204020204" pitchFamily="34" charset="-122"/>
            </a:endParaRPr>
          </a:p>
          <a:p>
            <a:pPr marL="342900" lvl="0" indent="-342900">
              <a:lnSpc>
                <a:spcPct val="150000"/>
              </a:lnSpc>
              <a:buFont typeface="+mj-lt"/>
              <a:buAutoNum type="alphaLcPeriod"/>
            </a:pPr>
            <a:r>
              <a:rPr lang="zh-CN" altLang="en-US" b="1" dirty="0">
                <a:latin typeface="微软雅黑" panose="020B0503020204020204" pitchFamily="34" charset="-122"/>
                <a:ea typeface="微软雅黑" panose="020B0503020204020204" pitchFamily="34" charset="-122"/>
              </a:rPr>
              <a:t>消费模式由生存型、刚需型转变为服务型、发展型；</a:t>
            </a:r>
            <a:endParaRPr lang="en-US" altLang="zh-CN" b="1" dirty="0">
              <a:latin typeface="微软雅黑" panose="020B0503020204020204" pitchFamily="34" charset="-122"/>
              <a:ea typeface="微软雅黑" panose="020B0503020204020204" pitchFamily="34" charset="-122"/>
            </a:endParaRPr>
          </a:p>
          <a:p>
            <a:pPr marL="342900" lvl="0" indent="-342900">
              <a:lnSpc>
                <a:spcPct val="150000"/>
              </a:lnSpc>
              <a:buFont typeface="+mj-lt"/>
              <a:buAutoNum type="alphaLcPeriod"/>
            </a:pPr>
            <a:r>
              <a:rPr lang="zh-CN" altLang="en-US" b="1" dirty="0">
                <a:latin typeface="微软雅黑" panose="020B0503020204020204" pitchFamily="34" charset="-122"/>
                <a:ea typeface="微软雅黑" panose="020B0503020204020204" pitchFamily="34" charset="-122"/>
              </a:rPr>
              <a:t>消费领域由衣食住行及教育拓展至文化、娱乐和理财投资等新领域 。</a:t>
            </a:r>
            <a:endParaRPr lang="en-US" altLang="zh-CN" sz="1200" dirty="0">
              <a:latin typeface="微软雅黑" panose="020B0503020204020204" pitchFamily="34" charset="-122"/>
              <a:ea typeface="微软雅黑" panose="020B0503020204020204" pitchFamily="34" charset="-122"/>
              <a:cs typeface="Lato Regular" charset="0"/>
              <a:sym typeface="Lato Regular" charset="0"/>
            </a:endParaRPr>
          </a:p>
        </p:txBody>
      </p:sp>
      <p:pic>
        <p:nvPicPr>
          <p:cNvPr id="5" name="图片 4">
            <a:extLst>
              <a:ext uri="{FF2B5EF4-FFF2-40B4-BE49-F238E27FC236}">
                <a16:creationId xmlns:a16="http://schemas.microsoft.com/office/drawing/2014/main" id="{E6E6A94C-7367-4BE0-87A3-074BF6E4D934}"/>
              </a:ext>
            </a:extLst>
          </p:cNvPr>
          <p:cNvPicPr>
            <a:picLocks noChangeAspect="1"/>
          </p:cNvPicPr>
          <p:nvPr/>
        </p:nvPicPr>
        <p:blipFill>
          <a:blip r:embed="rId3"/>
          <a:stretch>
            <a:fillRect/>
          </a:stretch>
        </p:blipFill>
        <p:spPr>
          <a:xfrm>
            <a:off x="7609297" y="1763285"/>
            <a:ext cx="4169524" cy="33314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056261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7B91ABA0-EC27-49C8-9F7F-62484B53098C}"/>
              </a:ext>
            </a:extLst>
          </p:cNvPr>
          <p:cNvSpPr/>
          <p:nvPr/>
        </p:nvSpPr>
        <p:spPr>
          <a:xfrm>
            <a:off x="413178" y="1763285"/>
            <a:ext cx="6930596" cy="3321230"/>
          </a:xfrm>
          <a:prstGeom prst="rect">
            <a:avLst/>
          </a:prstGeom>
        </p:spPr>
        <p:txBody>
          <a:bodyPr wrap="square">
            <a:spAutoFit/>
          </a:bodyPr>
          <a:lstStyle/>
          <a:p>
            <a:pPr lvl="0"/>
            <a:r>
              <a:rPr lang="en-US" altLang="zh-CN" sz="2400" b="1" dirty="0">
                <a:solidFill>
                  <a:srgbClr val="063D54"/>
                </a:solidFill>
                <a:latin typeface="微软雅黑" panose="020B0503020204020204" pitchFamily="34" charset="-122"/>
                <a:ea typeface="微软雅黑" panose="020B0503020204020204" pitchFamily="34" charset="-122"/>
              </a:rPr>
              <a:t>2.1</a:t>
            </a:r>
            <a:r>
              <a:rPr lang="zh-CN" altLang="en-US" sz="2400" b="1" dirty="0">
                <a:solidFill>
                  <a:srgbClr val="063D54"/>
                </a:solidFill>
                <a:latin typeface="微软雅黑" panose="020B0503020204020204" pitchFamily="34" charset="-122"/>
                <a:ea typeface="微软雅黑" panose="020B0503020204020204" pitchFamily="34" charset="-122"/>
              </a:rPr>
              <a:t>、市场环境</a:t>
            </a:r>
            <a:endParaRPr lang="en-US" altLang="zh-CN" sz="2400" b="1" dirty="0">
              <a:solidFill>
                <a:srgbClr val="063D54"/>
              </a:solidFill>
              <a:latin typeface="微软雅黑" panose="020B0503020204020204" pitchFamily="34" charset="-122"/>
              <a:ea typeface="微软雅黑" panose="020B0503020204020204" pitchFamily="34" charset="-122"/>
            </a:endParaRPr>
          </a:p>
          <a:p>
            <a:pPr lvl="0">
              <a:lnSpc>
                <a:spcPct val="150000"/>
              </a:lnSpc>
            </a:pPr>
            <a:endParaRPr lang="en-US" altLang="zh-CN" b="1" dirty="0">
              <a:latin typeface="微软雅黑" panose="020B0503020204020204" pitchFamily="34" charset="-122"/>
              <a:ea typeface="微软雅黑" panose="020B0503020204020204" pitchFamily="34" charset="-122"/>
            </a:endParaRPr>
          </a:p>
          <a:p>
            <a:pPr lvl="0">
              <a:lnSpc>
                <a:spcPct val="150000"/>
              </a:lnSpc>
            </a:pPr>
            <a:r>
              <a:rPr lang="zh-CN" altLang="en-US" b="1" dirty="0">
                <a:latin typeface="微软雅黑" panose="020B0503020204020204" pitchFamily="34" charset="-122"/>
                <a:ea typeface="微软雅黑" panose="020B0503020204020204" pitchFamily="34" charset="-122"/>
              </a:rPr>
              <a:t>从市场环境来看，一方面银行存款的低利率和国内通货膨胀率不成比例，如何跑赢通货膨胀以避免资产持续贬值是成为摆在人们眼前的主要问题，对闲置资金应该如何处理成为重中之重。另一方面传统银行投资理财入门门槛较高（主要是对起投限额要求较高，需要到线下银行门店进行购买），绝大多数闲置资金较少的用户无法接触到这类银行理财。</a:t>
            </a:r>
            <a:endParaRPr lang="en-US" altLang="zh-CN" sz="1200" dirty="0">
              <a:latin typeface="微软雅黑" panose="020B0503020204020204" pitchFamily="34" charset="-122"/>
              <a:ea typeface="微软雅黑" panose="020B0503020204020204" pitchFamily="34" charset="-122"/>
              <a:cs typeface="Lato Regular" charset="0"/>
              <a:sym typeface="Lato Regular" charset="0"/>
            </a:endParaRPr>
          </a:p>
        </p:txBody>
      </p:sp>
      <p:pic>
        <p:nvPicPr>
          <p:cNvPr id="3" name="图片 2">
            <a:extLst>
              <a:ext uri="{FF2B5EF4-FFF2-40B4-BE49-F238E27FC236}">
                <a16:creationId xmlns:a16="http://schemas.microsoft.com/office/drawing/2014/main" id="{5FAE52C0-C96F-46DE-BFB7-01C453EC353D}"/>
              </a:ext>
            </a:extLst>
          </p:cNvPr>
          <p:cNvPicPr>
            <a:picLocks noChangeAspect="1"/>
          </p:cNvPicPr>
          <p:nvPr/>
        </p:nvPicPr>
        <p:blipFill>
          <a:blip r:embed="rId3"/>
          <a:stretch>
            <a:fillRect/>
          </a:stretch>
        </p:blipFill>
        <p:spPr>
          <a:xfrm>
            <a:off x="7612552" y="1763285"/>
            <a:ext cx="4166270" cy="33212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255216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7D9DB978-535A-4E6D-AFF5-343D9CD75220}"/>
              </a:ext>
            </a:extLst>
          </p:cNvPr>
          <p:cNvSpPr/>
          <p:nvPr/>
        </p:nvSpPr>
        <p:spPr>
          <a:xfrm>
            <a:off x="410219" y="1145136"/>
            <a:ext cx="6930596" cy="4567725"/>
          </a:xfrm>
          <a:prstGeom prst="rect">
            <a:avLst/>
          </a:prstGeom>
        </p:spPr>
        <p:txBody>
          <a:bodyPr wrap="square">
            <a:spAutoFit/>
          </a:bodyPr>
          <a:lstStyle/>
          <a:p>
            <a:pPr lvl="0"/>
            <a:r>
              <a:rPr lang="en-US" altLang="zh-CN" sz="2400" b="1" dirty="0">
                <a:solidFill>
                  <a:srgbClr val="063D54"/>
                </a:solidFill>
                <a:latin typeface="微软雅黑" panose="020B0503020204020204" pitchFamily="34" charset="-122"/>
                <a:ea typeface="微软雅黑" panose="020B0503020204020204" pitchFamily="34" charset="-122"/>
              </a:rPr>
              <a:t>2.2</a:t>
            </a:r>
            <a:r>
              <a:rPr lang="zh-CN" altLang="en-US" sz="2400" b="1" dirty="0">
                <a:solidFill>
                  <a:srgbClr val="063D54"/>
                </a:solidFill>
                <a:latin typeface="微软雅黑" panose="020B0503020204020204" pitchFamily="34" charset="-122"/>
                <a:ea typeface="微软雅黑" panose="020B0503020204020204" pitchFamily="34" charset="-122"/>
              </a:rPr>
              <a:t>、特点及体现</a:t>
            </a:r>
            <a:endParaRPr lang="en-US" altLang="zh-CN" sz="2400" b="1" dirty="0">
              <a:solidFill>
                <a:srgbClr val="063D54"/>
              </a:solidFill>
              <a:latin typeface="微软雅黑" panose="020B0503020204020204" pitchFamily="34" charset="-122"/>
              <a:ea typeface="微软雅黑" panose="020B0503020204020204" pitchFamily="34" charset="-122"/>
            </a:endParaRPr>
          </a:p>
          <a:p>
            <a:pPr marL="342900" lvl="0" indent="-342900">
              <a:lnSpc>
                <a:spcPct val="150000"/>
              </a:lnSpc>
              <a:buFont typeface="+mj-lt"/>
              <a:buAutoNum type="alphaLcPeriod"/>
            </a:pPr>
            <a:endParaRPr lang="en-US" altLang="zh-CN" b="1" dirty="0">
              <a:latin typeface="微软雅黑" panose="020B0503020204020204" pitchFamily="34" charset="-122"/>
              <a:ea typeface="微软雅黑" panose="020B0503020204020204" pitchFamily="34" charset="-122"/>
            </a:endParaRPr>
          </a:p>
          <a:p>
            <a:pPr marL="342900" lvl="0" indent="-342900">
              <a:lnSpc>
                <a:spcPct val="150000"/>
              </a:lnSpc>
              <a:buFont typeface="+mj-lt"/>
              <a:buAutoNum type="alphaLcPeriod"/>
            </a:pPr>
            <a:r>
              <a:rPr lang="zh-CN" altLang="en-US" b="1" dirty="0">
                <a:latin typeface="微软雅黑" panose="020B0503020204020204" pitchFamily="34" charset="-122"/>
                <a:ea typeface="微软雅黑" panose="020B0503020204020204" pitchFamily="34" charset="-122"/>
              </a:rPr>
              <a:t>互联网理财具有产品丰富、门槛低、便捷灵活、覆盖人群广、市场空间大等特点。</a:t>
            </a:r>
            <a:endParaRPr lang="en-US" altLang="zh-CN" b="1" dirty="0">
              <a:latin typeface="微软雅黑" panose="020B0503020204020204" pitchFamily="34" charset="-122"/>
              <a:ea typeface="微软雅黑" panose="020B0503020204020204" pitchFamily="34" charset="-122"/>
            </a:endParaRPr>
          </a:p>
          <a:p>
            <a:pPr marL="342900" lvl="0" indent="-342900">
              <a:lnSpc>
                <a:spcPct val="150000"/>
              </a:lnSpc>
              <a:buFont typeface="+mj-lt"/>
              <a:buAutoNum type="alphaLcPeriod"/>
            </a:pPr>
            <a:r>
              <a:rPr lang="zh-CN" altLang="en-US" b="1" dirty="0">
                <a:latin typeface="微软雅黑" panose="020B0503020204020204" pitchFamily="34" charset="-122"/>
                <a:ea typeface="微软雅黑" panose="020B0503020204020204" pitchFamily="34" charset="-122"/>
              </a:rPr>
              <a:t>据易观分析显示：</a:t>
            </a:r>
            <a:r>
              <a:rPr lang="en-US" altLang="zh-CN" b="1" dirty="0">
                <a:latin typeface="微软雅黑" panose="020B0503020204020204" pitchFamily="34" charset="-122"/>
                <a:ea typeface="微软雅黑" panose="020B0503020204020204" pitchFamily="34" charset="-122"/>
              </a:rPr>
              <a:t>2016</a:t>
            </a:r>
            <a:r>
              <a:rPr lang="zh-CN" altLang="en-US" b="1" dirty="0">
                <a:latin typeface="微软雅黑" panose="020B0503020204020204" pitchFamily="34" charset="-122"/>
                <a:ea typeface="微软雅黑" panose="020B0503020204020204" pitchFamily="34" charset="-122"/>
              </a:rPr>
              <a:t>年互联网理财市场交易规模已达</a:t>
            </a:r>
            <a:r>
              <a:rPr lang="en-US" altLang="zh-CN" b="1" dirty="0">
                <a:latin typeface="微软雅黑" panose="020B0503020204020204" pitchFamily="34" charset="-122"/>
                <a:ea typeface="微软雅黑" panose="020B0503020204020204" pitchFamily="34" charset="-122"/>
              </a:rPr>
              <a:t>78536</a:t>
            </a:r>
            <a:r>
              <a:rPr lang="zh-CN" altLang="en-US" b="1" dirty="0">
                <a:latin typeface="微软雅黑" panose="020B0503020204020204" pitchFamily="34" charset="-122"/>
                <a:ea typeface="微软雅黑" panose="020B0503020204020204" pitchFamily="34" charset="-122"/>
              </a:rPr>
              <a:t>亿元人民币，相比</a:t>
            </a:r>
            <a:r>
              <a:rPr lang="en-US" altLang="zh-CN" b="1" dirty="0">
                <a:latin typeface="微软雅黑" panose="020B0503020204020204" pitchFamily="34" charset="-122"/>
                <a:ea typeface="微软雅黑" panose="020B0503020204020204" pitchFamily="34" charset="-122"/>
              </a:rPr>
              <a:t>2014</a:t>
            </a:r>
            <a:r>
              <a:rPr lang="zh-CN" altLang="en-US" b="1" dirty="0">
                <a:latin typeface="微软雅黑" panose="020B0503020204020204" pitchFamily="34" charset="-122"/>
                <a:ea typeface="微软雅黑" panose="020B0503020204020204" pitchFamily="34" charset="-122"/>
              </a:rPr>
              <a:t>年的 </a:t>
            </a:r>
            <a:r>
              <a:rPr lang="en-US" altLang="zh-CN" b="1" dirty="0">
                <a:latin typeface="微软雅黑" panose="020B0503020204020204" pitchFamily="34" charset="-122"/>
                <a:ea typeface="微软雅黑" panose="020B0503020204020204" pitchFamily="34" charset="-122"/>
              </a:rPr>
              <a:t>16702</a:t>
            </a:r>
            <a:r>
              <a:rPr lang="zh-CN" altLang="en-US" b="1" dirty="0">
                <a:latin typeface="微软雅黑" panose="020B0503020204020204" pitchFamily="34" charset="-122"/>
                <a:ea typeface="微软雅黑" panose="020B0503020204020204" pitchFamily="34" charset="-122"/>
              </a:rPr>
              <a:t>亿元人民币，增长了</a:t>
            </a:r>
            <a:r>
              <a:rPr lang="en-US" altLang="zh-CN" b="1" dirty="0">
                <a:latin typeface="微软雅黑" panose="020B0503020204020204" pitchFamily="34" charset="-122"/>
                <a:ea typeface="微软雅黑" panose="020B0503020204020204" pitchFamily="34" charset="-122"/>
              </a:rPr>
              <a:t>3.7</a:t>
            </a:r>
            <a:r>
              <a:rPr lang="zh-CN" altLang="en-US" b="1" dirty="0">
                <a:latin typeface="微软雅黑" panose="020B0503020204020204" pitchFamily="34" charset="-122"/>
                <a:ea typeface="微软雅黑" panose="020B0503020204020204" pitchFamily="34" charset="-122"/>
              </a:rPr>
              <a:t>倍。自</a:t>
            </a:r>
            <a:r>
              <a:rPr lang="en-US" altLang="zh-CN" b="1" dirty="0">
                <a:latin typeface="微软雅黑" panose="020B0503020204020204" pitchFamily="34" charset="-122"/>
                <a:ea typeface="微软雅黑" panose="020B0503020204020204" pitchFamily="34" charset="-122"/>
              </a:rPr>
              <a:t>2013</a:t>
            </a:r>
            <a:r>
              <a:rPr lang="zh-CN" altLang="en-US" b="1" dirty="0">
                <a:latin typeface="微软雅黑" panose="020B0503020204020204" pitchFamily="34" charset="-122"/>
                <a:ea typeface="微软雅黑" panose="020B0503020204020204" pitchFamily="34" charset="-122"/>
              </a:rPr>
              <a:t>年余额宝上线以来，互联网理财中的货币基金一直备受瞩目。</a:t>
            </a:r>
            <a:endParaRPr lang="en-US" altLang="zh-CN" b="1" dirty="0">
              <a:latin typeface="微软雅黑" panose="020B0503020204020204" pitchFamily="34" charset="-122"/>
              <a:ea typeface="微软雅黑" panose="020B0503020204020204" pitchFamily="34" charset="-122"/>
            </a:endParaRPr>
          </a:p>
          <a:p>
            <a:pPr marL="342900" lvl="0" indent="-342900">
              <a:lnSpc>
                <a:spcPct val="150000"/>
              </a:lnSpc>
              <a:buFont typeface="+mj-lt"/>
              <a:buAutoNum type="alphaLcPeriod"/>
            </a:pPr>
            <a:r>
              <a:rPr lang="zh-CN" altLang="en-US" b="1" dirty="0">
                <a:latin typeface="微软雅黑" panose="020B0503020204020204" pitchFamily="34" charset="-122"/>
                <a:ea typeface="微软雅黑" panose="020B0503020204020204" pitchFamily="34" charset="-122"/>
              </a:rPr>
              <a:t>随着近年来人民币通胀率持续走高，用户在互联网理财方面追求安全、便捷化、高收益的需求也越来越强烈，互联网理财诞生成长的土壤肥沃。</a:t>
            </a:r>
          </a:p>
        </p:txBody>
      </p:sp>
      <p:pic>
        <p:nvPicPr>
          <p:cNvPr id="6" name="图片 5">
            <a:extLst>
              <a:ext uri="{FF2B5EF4-FFF2-40B4-BE49-F238E27FC236}">
                <a16:creationId xmlns:a16="http://schemas.microsoft.com/office/drawing/2014/main" id="{E5628FBF-B224-48E5-9161-30ED754077A9}"/>
              </a:ext>
            </a:extLst>
          </p:cNvPr>
          <p:cNvPicPr>
            <a:picLocks noChangeAspect="1"/>
          </p:cNvPicPr>
          <p:nvPr/>
        </p:nvPicPr>
        <p:blipFill>
          <a:blip r:embed="rId3"/>
          <a:stretch>
            <a:fillRect/>
          </a:stretch>
        </p:blipFill>
        <p:spPr>
          <a:xfrm>
            <a:off x="7609298" y="1763285"/>
            <a:ext cx="4169524" cy="33314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672884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A_文本框 4">
            <a:extLst>
              <a:ext uri="{FF2B5EF4-FFF2-40B4-BE49-F238E27FC236}">
                <a16:creationId xmlns:a16="http://schemas.microsoft.com/office/drawing/2014/main" id="{F261474C-1B2D-47D8-8556-AD02B0492A32}"/>
              </a:ext>
            </a:extLst>
          </p:cNvPr>
          <p:cNvSpPr txBox="1"/>
          <p:nvPr>
            <p:custDataLst>
              <p:tags r:id="rId2"/>
            </p:custDataLst>
          </p:nvPr>
        </p:nvSpPr>
        <p:spPr>
          <a:xfrm>
            <a:off x="3483427" y="3134461"/>
            <a:ext cx="7184572" cy="779453"/>
          </a:xfrm>
          <a:prstGeom prst="rect">
            <a:avLst/>
          </a:prstGeom>
          <a:noFill/>
        </p:spPr>
        <p:txBody>
          <a:bodyPr rIns="360000">
            <a:normAutofit lnSpcReduction="10000"/>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用户画像</a:t>
            </a:r>
          </a:p>
        </p:txBody>
      </p:sp>
      <p:cxnSp>
        <p:nvCxnSpPr>
          <p:cNvPr id="22" name="PA_直接连接符 9">
            <a:extLst>
              <a:ext uri="{FF2B5EF4-FFF2-40B4-BE49-F238E27FC236}">
                <a16:creationId xmlns:a16="http://schemas.microsoft.com/office/drawing/2014/main" id="{F28BB7E5-1C76-43A4-90E9-8525DB1D6FD1}"/>
              </a:ext>
            </a:extLst>
          </p:cNvPr>
          <p:cNvCxnSpPr>
            <a:cxnSpLocks/>
          </p:cNvCxnSpPr>
          <p:nvPr>
            <p:custDataLst>
              <p:tags r:id="rId3"/>
            </p:custDataLst>
          </p:nvPr>
        </p:nvCxnSpPr>
        <p:spPr>
          <a:xfrm>
            <a:off x="3483427" y="4002823"/>
            <a:ext cx="7184571"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PA_矩形 2">
            <a:extLst>
              <a:ext uri="{FF2B5EF4-FFF2-40B4-BE49-F238E27FC236}">
                <a16:creationId xmlns:a16="http://schemas.microsoft.com/office/drawing/2014/main" id="{D947752C-5DBA-48E5-BEB9-F9DB55B6023C}"/>
              </a:ext>
            </a:extLst>
          </p:cNvPr>
          <p:cNvSpPr/>
          <p:nvPr>
            <p:custDataLst>
              <p:tags r:id="rId4"/>
            </p:custDataLst>
          </p:nvPr>
        </p:nvSpPr>
        <p:spPr>
          <a:xfrm>
            <a:off x="1524001" y="2660650"/>
            <a:ext cx="1573213" cy="15367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CFCFC"/>
                </a:solidFill>
                <a:effectLst/>
                <a:uLnTx/>
                <a:uFillTx/>
                <a:latin typeface="Gungsuh" panose="02030600000101010101" pitchFamily="18" charset="-127"/>
                <a:ea typeface="等线" panose="02010600030101010101" pitchFamily="2" charset="-122"/>
                <a:cs typeface="+mn-cs"/>
              </a:rPr>
              <a:t>02</a:t>
            </a:r>
            <a:endParaRPr kumimoji="0" lang="zh-CN" altLang="en-US" sz="6000" b="0" i="0" u="none" strike="noStrike" kern="1200" cap="none" spc="0" normalizeH="0" baseline="0" noProof="0" dirty="0">
              <a:ln>
                <a:noFill/>
              </a:ln>
              <a:solidFill>
                <a:srgbClr val="FCFCFC"/>
              </a:solidFill>
              <a:effectLst/>
              <a:uLnTx/>
              <a:uFillTx/>
              <a:latin typeface="Gungsuh" panose="02030600000101010101" pitchFamily="18" charset="-127"/>
              <a:ea typeface="等线" panose="02010600030101010101" pitchFamily="2" charset="-122"/>
              <a:cs typeface="+mn-cs"/>
            </a:endParaRPr>
          </a:p>
        </p:txBody>
      </p:sp>
    </p:spTree>
    <p:custDataLst>
      <p:tags r:id="rId1"/>
    </p:custDataLst>
    <p:extLst>
      <p:ext uri="{BB962C8B-B14F-4D97-AF65-F5344CB8AC3E}">
        <p14:creationId xmlns:p14="http://schemas.microsoft.com/office/powerpoint/2010/main" val="23831471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22" presetClass="entr" presetSubtype="8" fill="hold"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par>
                                <p:cTn id="13" presetID="42"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a:extLst>
              <a:ext uri="{FF2B5EF4-FFF2-40B4-BE49-F238E27FC236}">
                <a16:creationId xmlns:a16="http://schemas.microsoft.com/office/drawing/2014/main" id="{109225ED-3CD3-499F-AC4E-7756DB51079E}"/>
              </a:ext>
            </a:extLst>
          </p:cNvPr>
          <p:cNvSpPr/>
          <p:nvPr/>
        </p:nvSpPr>
        <p:spPr>
          <a:xfrm>
            <a:off x="409248" y="2045384"/>
            <a:ext cx="4606496" cy="2767232"/>
          </a:xfrm>
          <a:prstGeom prst="rect">
            <a:avLst/>
          </a:prstGeom>
        </p:spPr>
        <p:txBody>
          <a:bodyPr wrap="square">
            <a:spAutoFit/>
          </a:bodyPr>
          <a:lstStyle/>
          <a:p>
            <a:pPr lvl="0"/>
            <a:r>
              <a:rPr lang="en-US" altLang="zh-CN" sz="2400" b="1" dirty="0">
                <a:solidFill>
                  <a:srgbClr val="063D54"/>
                </a:solidFill>
                <a:latin typeface="微软雅黑" panose="020B0503020204020204" pitchFamily="34" charset="-122"/>
                <a:ea typeface="微软雅黑" panose="020B0503020204020204" pitchFamily="34" charset="-122"/>
              </a:rPr>
              <a:t>1</a:t>
            </a:r>
            <a:r>
              <a:rPr lang="zh-CN" altLang="en-US" sz="2400" b="1" dirty="0">
                <a:solidFill>
                  <a:srgbClr val="063D54"/>
                </a:solidFill>
                <a:latin typeface="微软雅黑" panose="020B0503020204020204" pitchFamily="34" charset="-122"/>
                <a:ea typeface="微软雅黑" panose="020B0503020204020204" pitchFamily="34" charset="-122"/>
              </a:rPr>
              <a:t>、用户画像</a:t>
            </a:r>
            <a:endParaRPr lang="en-US" altLang="zh-CN" sz="2400" b="1" dirty="0">
              <a:solidFill>
                <a:srgbClr val="063D54"/>
              </a:solidFill>
              <a:latin typeface="微软雅黑" panose="020B0503020204020204" pitchFamily="34" charset="-122"/>
              <a:ea typeface="微软雅黑" panose="020B0503020204020204" pitchFamily="34" charset="-122"/>
            </a:endParaRPr>
          </a:p>
          <a:p>
            <a:pPr lvl="0"/>
            <a:endParaRPr lang="en-US" altLang="zh-CN" b="1" dirty="0">
              <a:latin typeface="微软雅黑" panose="020B0503020204020204" pitchFamily="34" charset="-122"/>
              <a:ea typeface="微软雅黑" panose="020B0503020204020204" pitchFamily="34" charset="-122"/>
            </a:endParaRPr>
          </a:p>
          <a:p>
            <a:pPr marL="342900" lvl="0" indent="-342900">
              <a:lnSpc>
                <a:spcPct val="150000"/>
              </a:lnSpc>
              <a:buFont typeface="+mj-lt"/>
              <a:buAutoNum type="alphaLcPeriod"/>
            </a:pPr>
            <a:r>
              <a:rPr lang="zh-CN" altLang="en-US" b="1" dirty="0">
                <a:latin typeface="微软雅黑" panose="020B0503020204020204" pitchFamily="34" charset="-122"/>
                <a:ea typeface="微软雅黑" panose="020B0503020204020204" pitchFamily="34" charset="-122"/>
              </a:rPr>
              <a:t>目标用户群体为原线下用户；</a:t>
            </a:r>
            <a:endParaRPr lang="en-US" altLang="zh-CN" b="1" dirty="0">
              <a:latin typeface="微软雅黑" panose="020B0503020204020204" pitchFamily="34" charset="-122"/>
              <a:ea typeface="微软雅黑" panose="020B0503020204020204" pitchFamily="34" charset="-122"/>
            </a:endParaRPr>
          </a:p>
          <a:p>
            <a:pPr marL="342900" lvl="0" indent="-342900">
              <a:lnSpc>
                <a:spcPct val="150000"/>
              </a:lnSpc>
              <a:buFont typeface="+mj-lt"/>
              <a:buAutoNum type="alphaLcPeriod"/>
            </a:pPr>
            <a:r>
              <a:rPr lang="zh-CN" altLang="en-US" b="1" dirty="0">
                <a:latin typeface="微软雅黑" panose="020B0503020204020204" pitchFamily="34" charset="-122"/>
                <a:ea typeface="微软雅黑" panose="020B0503020204020204" pitchFamily="34" charset="-122"/>
              </a:rPr>
              <a:t>拥有不错的投资理财经历；</a:t>
            </a:r>
            <a:endParaRPr lang="en-US" altLang="zh-CN" b="1" dirty="0">
              <a:latin typeface="微软雅黑" panose="020B0503020204020204" pitchFamily="34" charset="-122"/>
              <a:ea typeface="微软雅黑" panose="020B0503020204020204" pitchFamily="34" charset="-122"/>
            </a:endParaRPr>
          </a:p>
          <a:p>
            <a:pPr marL="342900" lvl="0" indent="-342900">
              <a:lnSpc>
                <a:spcPct val="150000"/>
              </a:lnSpc>
              <a:buFont typeface="+mj-lt"/>
              <a:buAutoNum type="alphaLcPeriod"/>
            </a:pPr>
            <a:r>
              <a:rPr lang="zh-CN" altLang="en-US" b="1" dirty="0">
                <a:latin typeface="微软雅黑" panose="020B0503020204020204" pitchFamily="34" charset="-122"/>
                <a:ea typeface="微软雅黑" panose="020B0503020204020204" pitchFamily="34" charset="-122"/>
              </a:rPr>
              <a:t>对投资理财风险有足够认识；</a:t>
            </a:r>
            <a:endParaRPr lang="en-US" altLang="zh-CN" b="1" dirty="0">
              <a:latin typeface="微软雅黑" panose="020B0503020204020204" pitchFamily="34" charset="-122"/>
              <a:ea typeface="微软雅黑" panose="020B0503020204020204" pitchFamily="34" charset="-122"/>
            </a:endParaRPr>
          </a:p>
          <a:p>
            <a:pPr marL="342900" lvl="0" indent="-342900">
              <a:lnSpc>
                <a:spcPct val="150000"/>
              </a:lnSpc>
              <a:buFont typeface="+mj-lt"/>
              <a:buAutoNum type="alphaLcPeriod"/>
            </a:pPr>
            <a:r>
              <a:rPr lang="zh-CN" altLang="en-US" b="1" dirty="0">
                <a:latin typeface="微软雅黑" panose="020B0503020204020204" pitchFamily="34" charset="-122"/>
                <a:ea typeface="微软雅黑" panose="020B0503020204020204" pitchFamily="34" charset="-122"/>
              </a:rPr>
              <a:t>多为有较多闲置资金的中老年客户；</a:t>
            </a:r>
            <a:endParaRPr lang="en-US" altLang="zh-CN" b="1" dirty="0">
              <a:latin typeface="微软雅黑" panose="020B0503020204020204" pitchFamily="34" charset="-122"/>
              <a:ea typeface="微软雅黑" panose="020B0503020204020204" pitchFamily="34" charset="-122"/>
            </a:endParaRPr>
          </a:p>
          <a:p>
            <a:pPr marL="342900" lvl="0" indent="-342900">
              <a:lnSpc>
                <a:spcPct val="150000"/>
              </a:lnSpc>
              <a:buFont typeface="+mj-lt"/>
              <a:buAutoNum type="alphaLcPeriod"/>
            </a:pPr>
            <a:r>
              <a:rPr lang="zh-CN" altLang="en-US" b="1" dirty="0">
                <a:latin typeface="微软雅黑" panose="020B0503020204020204" pitchFamily="34" charset="-122"/>
                <a:ea typeface="微软雅黑" panose="020B0503020204020204" pitchFamily="34" charset="-122"/>
              </a:rPr>
              <a:t>风险承受能力较强。</a:t>
            </a:r>
            <a:endParaRPr lang="en-US" altLang="zh-CN" b="1" dirty="0">
              <a:latin typeface="微软雅黑" panose="020B0503020204020204" pitchFamily="34" charset="-122"/>
              <a:ea typeface="微软雅黑" panose="020B0503020204020204" pitchFamily="34" charset="-122"/>
            </a:endParaRPr>
          </a:p>
        </p:txBody>
      </p:sp>
      <p:pic>
        <p:nvPicPr>
          <p:cNvPr id="5" name="图片占位符 2">
            <a:extLst>
              <a:ext uri="{FF2B5EF4-FFF2-40B4-BE49-F238E27FC236}">
                <a16:creationId xmlns:a16="http://schemas.microsoft.com/office/drawing/2014/main" id="{E4D01219-1B60-48D2-B693-97C35A5E9085}"/>
              </a:ext>
            </a:extLst>
          </p:cNvPr>
          <p:cNvPicPr>
            <a:picLocks noChangeAspect="1"/>
          </p:cNvPicPr>
          <p:nvPr/>
        </p:nvPicPr>
        <p:blipFill>
          <a:blip r:embed="rId3">
            <a:extLst>
              <a:ext uri="{28A0092B-C50C-407E-A947-70E740481C1C}">
                <a14:useLocalDpi xmlns:a14="http://schemas.microsoft.com/office/drawing/2010/main" val="0"/>
              </a:ext>
            </a:extLst>
          </a:blip>
          <a:srcRect l="17091" r="17091"/>
          <a:stretch>
            <a:fillRect/>
          </a:stretch>
        </p:blipFill>
        <p:spPr>
          <a:xfrm>
            <a:off x="5420139" y="0"/>
            <a:ext cx="6771861" cy="6858000"/>
          </a:xfrm>
          <a:prstGeom prst="rect">
            <a:avLst/>
          </a:prstGeom>
        </p:spPr>
      </p:pic>
      <p:sp>
        <p:nvSpPr>
          <p:cNvPr id="7" name="Rectangle 8">
            <a:extLst>
              <a:ext uri="{FF2B5EF4-FFF2-40B4-BE49-F238E27FC236}">
                <a16:creationId xmlns:a16="http://schemas.microsoft.com/office/drawing/2014/main" id="{F57EE59D-B3E9-415B-A9C5-420F0D78A855}"/>
              </a:ext>
            </a:extLst>
          </p:cNvPr>
          <p:cNvSpPr/>
          <p:nvPr/>
        </p:nvSpPr>
        <p:spPr>
          <a:xfrm>
            <a:off x="8810625" y="0"/>
            <a:ext cx="3381375" cy="6858000"/>
          </a:xfrm>
          <a:prstGeom prst="rect">
            <a:avLst/>
          </a:prstGeom>
          <a:solidFill>
            <a:srgbClr val="063D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0377515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10.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ENTRY"/>
  <p:tag name="ID" val="547146"/>
  <p:tag name="MH_ORDER" val="4"/>
  <p:tag name="PA" val="v3.2.0"/>
</p:tagLst>
</file>

<file path=ppt/tags/tag11.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NUMBER"/>
  <p:tag name="ID" val="547146"/>
  <p:tag name="MH_ORDER" val="4"/>
  <p:tag name="PA" val="v3.2.0"/>
</p:tagLst>
</file>

<file path=ppt/tags/tag12.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ENTRY"/>
  <p:tag name="ID" val="547146"/>
  <p:tag name="MH_ORDER" val="3"/>
  <p:tag name="PA" val="v3.2.0"/>
</p:tagLst>
</file>

<file path=ppt/tags/tag13.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NUMBER"/>
  <p:tag name="ID" val="547146"/>
  <p:tag name="MH_ORDER" val="3"/>
  <p:tag name="PA" val="v3.2.0"/>
</p:tagLst>
</file>

<file path=ppt/tags/tag14.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ENTRY"/>
  <p:tag name="ID" val="547146"/>
  <p:tag name="MH_ORDER" val="4"/>
  <p:tag name="PA" val="v3.2.0"/>
</p:tagLst>
</file>

<file path=ppt/tags/tag15.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NUMBER"/>
  <p:tag name="ID" val="547146"/>
  <p:tag name="MH_ORDER" val="4"/>
  <p:tag name="PA" val="v3.2.0"/>
</p:tagLst>
</file>

<file path=ppt/tags/tag16.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ENTRY"/>
  <p:tag name="ID" val="547146"/>
  <p:tag name="MH_ORDER" val="3"/>
  <p:tag name="PA" val="v3.2.0"/>
</p:tagLst>
</file>

<file path=ppt/tags/tag17.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NUMBER"/>
  <p:tag name="ID" val="547146"/>
  <p:tag name="MH_ORDER" val="3"/>
  <p:tag name="PA" val="v3.2.0"/>
</p:tagLst>
</file>

<file path=ppt/tags/tag18.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ENTRY"/>
  <p:tag name="ID" val="547146"/>
  <p:tag name="MH_ORDER" val="4"/>
  <p:tag name="PA" val="v3.2.0"/>
</p:tagLst>
</file>

<file path=ppt/tags/tag19.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NUMBER"/>
  <p:tag name="ID" val="547146"/>
  <p:tag name="MH_ORDER" val="4"/>
  <p:tag name="PA" val="v3.2.0"/>
</p:tagLst>
</file>

<file path=ppt/tags/tag2.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AUTOCOLOR" val="TRUE"/>
  <p:tag name="MH_TYPE" val="CONTENTS"/>
  <p:tag name="ID" val="547146"/>
</p:tagLst>
</file>

<file path=ppt/tags/tag20.xml><?xml version="1.0" encoding="utf-8"?>
<p:tagLst xmlns:a="http://schemas.openxmlformats.org/drawingml/2006/main" xmlns:r="http://schemas.openxmlformats.org/officeDocument/2006/relationships" xmlns:p="http://schemas.openxmlformats.org/presentationml/2006/main">
  <p:tag name="MH" val="20171015153257"/>
  <p:tag name="MH_LIBRARY" val="GRAPHIC"/>
</p:tagLst>
</file>

<file path=ppt/tags/tag21.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4"/>
  <p:tag name="PA" val="v3.2.0"/>
</p:tagLst>
</file>

<file path=ppt/tags/tag22.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Straight Connector 9"/>
  <p:tag name="PA" val="v3.2.0"/>
</p:tagLst>
</file>

<file path=ppt/tags/tag23.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Rectangle 2"/>
  <p:tag name="PA" val="v3.2.0"/>
</p:tagLst>
</file>

<file path=ppt/tags/tag24.xml><?xml version="1.0" encoding="utf-8"?>
<p:tagLst xmlns:a="http://schemas.openxmlformats.org/drawingml/2006/main" xmlns:r="http://schemas.openxmlformats.org/officeDocument/2006/relationships" xmlns:p="http://schemas.openxmlformats.org/presentationml/2006/main">
  <p:tag name="MH" val="20171015153257"/>
  <p:tag name="MH_LIBRARY" val="GRAPHIC"/>
</p:tagLst>
</file>

<file path=ppt/tags/tag25.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4"/>
  <p:tag name="PA" val="v3.2.0"/>
</p:tagLst>
</file>

<file path=ppt/tags/tag26.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Straight Connector 9"/>
  <p:tag name="PA" val="v3.2.0"/>
</p:tagLst>
</file>

<file path=ppt/tags/tag27.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Rectangle 2"/>
  <p:tag name="PA" val="v3.2.0"/>
</p:tagLst>
</file>

<file path=ppt/tags/tag28.xml><?xml version="1.0" encoding="utf-8"?>
<p:tagLst xmlns:a="http://schemas.openxmlformats.org/drawingml/2006/main" xmlns:r="http://schemas.openxmlformats.org/officeDocument/2006/relationships" xmlns:p="http://schemas.openxmlformats.org/presentationml/2006/main">
  <p:tag name="MH" val="20171015153257"/>
  <p:tag name="MH_LIBRARY" val="GRAPHIC"/>
</p:tagLst>
</file>

<file path=ppt/tags/tag29.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4"/>
  <p:tag name="PA" val="v3.2.0"/>
</p:tagLst>
</file>

<file path=ppt/tags/tag3.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OTHERS"/>
  <p:tag name="ID" val="547146"/>
  <p:tag name="PA" val="v3.2.0"/>
</p:tagLst>
</file>

<file path=ppt/tags/tag30.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Straight Connector 9"/>
  <p:tag name="PA" val="v3.2.0"/>
</p:tagLst>
</file>

<file path=ppt/tags/tag31.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Rectangle 2"/>
  <p:tag name="PA" val="v3.2.0"/>
</p:tagLst>
</file>

<file path=ppt/tags/tag32.xml><?xml version="1.0" encoding="utf-8"?>
<p:tagLst xmlns:a="http://schemas.openxmlformats.org/drawingml/2006/main" xmlns:r="http://schemas.openxmlformats.org/officeDocument/2006/relationships" xmlns:p="http://schemas.openxmlformats.org/presentationml/2006/main">
  <p:tag name="MH" val="20171015153257"/>
  <p:tag name="MH_LIBRARY" val="GRAPHIC"/>
</p:tagLst>
</file>

<file path=ppt/tags/tag33.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4"/>
  <p:tag name="PA" val="v3.2.0"/>
</p:tagLst>
</file>

<file path=ppt/tags/tag34.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Straight Connector 9"/>
  <p:tag name="PA" val="v3.2.0"/>
</p:tagLst>
</file>

<file path=ppt/tags/tag35.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Rectangle 2"/>
  <p:tag name="PA" val="v3.2.0"/>
</p:tagLst>
</file>

<file path=ppt/tags/tag36.xml><?xml version="1.0" encoding="utf-8"?>
<p:tagLst xmlns:a="http://schemas.openxmlformats.org/drawingml/2006/main" xmlns:r="http://schemas.openxmlformats.org/officeDocument/2006/relationships" xmlns:p="http://schemas.openxmlformats.org/presentationml/2006/main">
  <p:tag name="MH" val="20171015153257"/>
  <p:tag name="MH_LIBRARY" val="GRAPHIC"/>
</p:tagLst>
</file>

<file path=ppt/tags/tag37.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4"/>
  <p:tag name="PA" val="v3.2.0"/>
</p:tagLst>
</file>

<file path=ppt/tags/tag38.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Straight Connector 9"/>
  <p:tag name="PA" val="v3.2.0"/>
</p:tagLst>
</file>

<file path=ppt/tags/tag39.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Rectangle 2"/>
  <p:tag name="PA" val="v3.2.0"/>
</p:tagLst>
</file>

<file path=ppt/tags/tag4.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ENTRY"/>
  <p:tag name="ID" val="547146"/>
  <p:tag name="MH_ORDER" val="1"/>
  <p:tag name="PA" val="v3.2.0"/>
</p:tagLst>
</file>

<file path=ppt/tags/tag40.xml><?xml version="1.0" encoding="utf-8"?>
<p:tagLst xmlns:a="http://schemas.openxmlformats.org/drawingml/2006/main" xmlns:r="http://schemas.openxmlformats.org/officeDocument/2006/relationships" xmlns:p="http://schemas.openxmlformats.org/presentationml/2006/main">
  <p:tag name="MH" val="20171015153257"/>
  <p:tag name="MH_LIBRARY" val="GRAPHIC"/>
</p:tagLst>
</file>

<file path=ppt/tags/tag41.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4"/>
  <p:tag name="PA" val="v3.2.0"/>
</p:tagLst>
</file>

<file path=ppt/tags/tag42.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Straight Connector 9"/>
  <p:tag name="PA" val="v3.2.0"/>
</p:tagLst>
</file>

<file path=ppt/tags/tag43.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Rectangle 2"/>
  <p:tag name="PA" val="v3.2.0"/>
</p:tagLst>
</file>

<file path=ppt/tags/tag44.xml><?xml version="1.0" encoding="utf-8"?>
<p:tagLst xmlns:a="http://schemas.openxmlformats.org/drawingml/2006/main" xmlns:r="http://schemas.openxmlformats.org/officeDocument/2006/relationships" xmlns:p="http://schemas.openxmlformats.org/presentationml/2006/main">
  <p:tag name="MH_TYPE" val="#NeiR#"/>
  <p:tag name="MH_NUMBER" val="6"/>
  <p:tag name="MH_CATEGORY" val="#BingLLB#"/>
  <p:tag name="MH_LAYOUT" val="SubTitle"/>
  <p:tag name="MH" val="20171015185735"/>
  <p:tag name="MH_LIBRARY" val="GRAPHIC"/>
</p:tagLst>
</file>

<file path=ppt/tags/tag45.xml><?xml version="1.0" encoding="utf-8"?>
<p:tagLst xmlns:a="http://schemas.openxmlformats.org/drawingml/2006/main" xmlns:r="http://schemas.openxmlformats.org/officeDocument/2006/relationships" xmlns:p="http://schemas.openxmlformats.org/presentationml/2006/main">
  <p:tag name="MH_TYPE" val="#NeiR#"/>
  <p:tag name="MH_NUMBER" val="6"/>
  <p:tag name="MH_CATEGORY" val="#BingLLB#"/>
  <p:tag name="MH_LAYOUT" val="SubTitle"/>
  <p:tag name="MH" val="20171015185735"/>
  <p:tag name="MH_LIBRARY" val="GRAPHIC"/>
</p:tagLst>
</file>

<file path=ppt/tags/tag46.xml><?xml version="1.0" encoding="utf-8"?>
<p:tagLst xmlns:a="http://schemas.openxmlformats.org/drawingml/2006/main" xmlns:r="http://schemas.openxmlformats.org/officeDocument/2006/relationships" xmlns:p="http://schemas.openxmlformats.org/presentationml/2006/main">
  <p:tag name="MH_TYPE" val="#NeiR#"/>
  <p:tag name="MH_NUMBER" val="6"/>
  <p:tag name="MH_CATEGORY" val="#BingLLB#"/>
  <p:tag name="MH_LAYOUT" val="SubTitle"/>
  <p:tag name="MH" val="20171015185735"/>
  <p:tag name="MH_LIBRARY" val="GRAPHIC"/>
</p:tagLst>
</file>

<file path=ppt/tags/tag47.xml><?xml version="1.0" encoding="utf-8"?>
<p:tagLst xmlns:a="http://schemas.openxmlformats.org/drawingml/2006/main" xmlns:r="http://schemas.openxmlformats.org/officeDocument/2006/relationships" xmlns:p="http://schemas.openxmlformats.org/presentationml/2006/main">
  <p:tag name="MH_TYPE" val="#NeiR#"/>
  <p:tag name="MH_NUMBER" val="6"/>
  <p:tag name="MH_CATEGORY" val="#BingLLB#"/>
  <p:tag name="MH_LAYOUT" val="SubTitle"/>
  <p:tag name="MH" val="20171015185735"/>
  <p:tag name="MH_LIBRARY" val="GRAPHIC"/>
</p:tagLst>
</file>

<file path=ppt/tags/tag48.xml><?xml version="1.0" encoding="utf-8"?>
<p:tagLst xmlns:a="http://schemas.openxmlformats.org/drawingml/2006/main" xmlns:r="http://schemas.openxmlformats.org/officeDocument/2006/relationships" xmlns:p="http://schemas.openxmlformats.org/presentationml/2006/main">
  <p:tag name="MH_TYPE" val="#NeiR#"/>
  <p:tag name="MH_NUMBER" val="6"/>
  <p:tag name="MH_CATEGORY" val="#BingLLB#"/>
  <p:tag name="MH_LAYOUT" val="SubTitle"/>
  <p:tag name="MH" val="20171015185735"/>
  <p:tag name="MH_LIBRARY" val="GRAPHIC"/>
</p:tagLst>
</file>

<file path=ppt/tags/tag49.xml><?xml version="1.0" encoding="utf-8"?>
<p:tagLst xmlns:a="http://schemas.openxmlformats.org/drawingml/2006/main" xmlns:r="http://schemas.openxmlformats.org/officeDocument/2006/relationships" xmlns:p="http://schemas.openxmlformats.org/presentationml/2006/main">
  <p:tag name="MH_TYPE" val="#NeiR#"/>
  <p:tag name="MH_NUMBER" val="6"/>
  <p:tag name="MH_CATEGORY" val="#BingLLB#"/>
  <p:tag name="MH_LAYOUT" val="SubTitle"/>
  <p:tag name="MH" val="20171015185735"/>
  <p:tag name="MH_LIBRARY" val="GRAPHIC"/>
</p:tagLst>
</file>

<file path=ppt/tags/tag5.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NUMBER"/>
  <p:tag name="ID" val="547146"/>
  <p:tag name="MH_ORDER" val="1"/>
  <p:tag name="PA" val="v3.2.0"/>
</p:tagLst>
</file>

<file path=ppt/tags/tag50.xml><?xml version="1.0" encoding="utf-8"?>
<p:tagLst xmlns:a="http://schemas.openxmlformats.org/drawingml/2006/main" xmlns:r="http://schemas.openxmlformats.org/officeDocument/2006/relationships" xmlns:p="http://schemas.openxmlformats.org/presentationml/2006/main">
  <p:tag name="MH_TYPE" val="#NeiR#"/>
  <p:tag name="MH_NUMBER" val="6"/>
  <p:tag name="MH_CATEGORY" val="#BingLLB#"/>
  <p:tag name="MH_LAYOUT" val="SubTitle"/>
  <p:tag name="MH" val="20171015185735"/>
  <p:tag name="MH_LIBRARY" val="GRAPHIC"/>
</p:tagLst>
</file>

<file path=ppt/tags/tag51.xml><?xml version="1.0" encoding="utf-8"?>
<p:tagLst xmlns:a="http://schemas.openxmlformats.org/drawingml/2006/main" xmlns:r="http://schemas.openxmlformats.org/officeDocument/2006/relationships" xmlns:p="http://schemas.openxmlformats.org/presentationml/2006/main">
  <p:tag name="MH_TYPE" val="#NeiR#"/>
  <p:tag name="MH_NUMBER" val="6"/>
  <p:tag name="MH_CATEGORY" val="#BingLLB#"/>
  <p:tag name="MH_LAYOUT" val="SubTitle"/>
  <p:tag name="MH" val="20171015185735"/>
  <p:tag name="MH_LIBRARY" val="GRAPHIC"/>
</p:tagLst>
</file>

<file path=ppt/tags/tag52.xml><?xml version="1.0" encoding="utf-8"?>
<p:tagLst xmlns:a="http://schemas.openxmlformats.org/drawingml/2006/main" xmlns:r="http://schemas.openxmlformats.org/officeDocument/2006/relationships" xmlns:p="http://schemas.openxmlformats.org/presentationml/2006/main">
  <p:tag name="MH_TYPE" val="#NeiR#"/>
  <p:tag name="MH_NUMBER" val="6"/>
  <p:tag name="MH_CATEGORY" val="#BingLLB#"/>
  <p:tag name="MH_LAYOUT" val="SubTitle"/>
  <p:tag name="MH" val="20171015185735"/>
  <p:tag name="MH_LIBRARY" val="GRAPHIC"/>
</p:tagLst>
</file>

<file path=ppt/tags/tag53.xml><?xml version="1.0" encoding="utf-8"?>
<p:tagLst xmlns:a="http://schemas.openxmlformats.org/drawingml/2006/main" xmlns:r="http://schemas.openxmlformats.org/officeDocument/2006/relationships" xmlns:p="http://schemas.openxmlformats.org/presentationml/2006/main">
  <p:tag name="MH_TYPE" val="#NeiR#"/>
  <p:tag name="MH_NUMBER" val="6"/>
  <p:tag name="MH_CATEGORY" val="#BingLLB#"/>
  <p:tag name="MH_LAYOUT" val="SubTitle"/>
  <p:tag name="MH" val="20171015185735"/>
  <p:tag name="MH_LIBRARY" val="GRAPHIC"/>
</p:tagLst>
</file>

<file path=ppt/tags/tag54.xml><?xml version="1.0" encoding="utf-8"?>
<p:tagLst xmlns:a="http://schemas.openxmlformats.org/drawingml/2006/main" xmlns:r="http://schemas.openxmlformats.org/officeDocument/2006/relationships" xmlns:p="http://schemas.openxmlformats.org/presentationml/2006/main">
  <p:tag name="MH_TYPE" val="#NeiR#"/>
  <p:tag name="MH_NUMBER" val="6"/>
  <p:tag name="MH_CATEGORY" val="#BingLLB#"/>
  <p:tag name="MH_LAYOUT" val="SubTitle"/>
  <p:tag name="MH" val="20171015185735"/>
  <p:tag name="MH_LIBRARY" val="GRAPHIC"/>
</p:tagLst>
</file>

<file path=ppt/tags/tag55.xml><?xml version="1.0" encoding="utf-8"?>
<p:tagLst xmlns:a="http://schemas.openxmlformats.org/drawingml/2006/main" xmlns:r="http://schemas.openxmlformats.org/officeDocument/2006/relationships" xmlns:p="http://schemas.openxmlformats.org/presentationml/2006/main">
  <p:tag name="MH_TYPE" val="#NeiR#"/>
  <p:tag name="MH_NUMBER" val="6"/>
  <p:tag name="MH_CATEGORY" val="#BingLLB#"/>
  <p:tag name="MH_LAYOUT" val="SubTitle"/>
  <p:tag name="MH" val="20171015185735"/>
  <p:tag name="MH_LIBRARY" val="GRAPHIC"/>
</p:tagLst>
</file>

<file path=ppt/tags/tag56.xml><?xml version="1.0" encoding="utf-8"?>
<p:tagLst xmlns:a="http://schemas.openxmlformats.org/drawingml/2006/main" xmlns:r="http://schemas.openxmlformats.org/officeDocument/2006/relationships" xmlns:p="http://schemas.openxmlformats.org/presentationml/2006/main">
  <p:tag name="MH" val="20171015153257"/>
  <p:tag name="MH_LIBRARY" val="GRAPHIC"/>
</p:tagLst>
</file>

<file path=ppt/tags/tag57.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4"/>
  <p:tag name="PA" val="v3.2.0"/>
</p:tagLst>
</file>

<file path=ppt/tags/tag58.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Straight Connector 9"/>
  <p:tag name="PA" val="v3.2.0"/>
</p:tagLst>
</file>

<file path=ppt/tags/tag59.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Rectangle 2"/>
  <p:tag name="PA" val="v3.2.0"/>
</p:tagLst>
</file>

<file path=ppt/tags/tag6.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ENTRY"/>
  <p:tag name="ID" val="547146"/>
  <p:tag name="MH_ORDER" val="2"/>
  <p:tag name="PA" val="v3.2.0"/>
</p:tagLst>
</file>

<file path=ppt/tags/tag60.xml><?xml version="1.0" encoding="utf-8"?>
<p:tagLst xmlns:a="http://schemas.openxmlformats.org/drawingml/2006/main" xmlns:r="http://schemas.openxmlformats.org/officeDocument/2006/relationships" xmlns:p="http://schemas.openxmlformats.org/presentationml/2006/main">
  <p:tag name="MH" val="20171015185735"/>
  <p:tag name="MH_LIBRARY" val="GRAPHIC"/>
  <p:tag name="MH_TYPE" val="Other"/>
  <p:tag name="MH_ORDER" val="5"/>
  <p:tag name="PA" val="v3.2.0"/>
</p:tagLst>
</file>

<file path=ppt/tags/tag61.xml><?xml version="1.0" encoding="utf-8"?>
<p:tagLst xmlns:a="http://schemas.openxmlformats.org/drawingml/2006/main" xmlns:r="http://schemas.openxmlformats.org/officeDocument/2006/relationships" xmlns:p="http://schemas.openxmlformats.org/presentationml/2006/main">
  <p:tag name="MH" val="20171015185735"/>
  <p:tag name="MH_LIBRARY" val="GRAPHIC"/>
  <p:tag name="MH_TYPE" val="SubTitle"/>
  <p:tag name="MH_ORDER" val="5"/>
  <p:tag name="PA" val="v3.2.0"/>
</p:tagLst>
</file>

<file path=ppt/tags/tag62.xml><?xml version="1.0" encoding="utf-8"?>
<p:tagLst xmlns:a="http://schemas.openxmlformats.org/drawingml/2006/main" xmlns:r="http://schemas.openxmlformats.org/officeDocument/2006/relationships" xmlns:p="http://schemas.openxmlformats.org/presentationml/2006/main">
  <p:tag name="MH" val="20171015185735"/>
  <p:tag name="MH_LIBRARY" val="GRAPHIC"/>
  <p:tag name="MH_TYPE" val="Other"/>
  <p:tag name="MH_ORDER" val="3"/>
  <p:tag name="PA" val="v3.2.0"/>
</p:tagLst>
</file>

<file path=ppt/tags/tag63.xml><?xml version="1.0" encoding="utf-8"?>
<p:tagLst xmlns:a="http://schemas.openxmlformats.org/drawingml/2006/main" xmlns:r="http://schemas.openxmlformats.org/officeDocument/2006/relationships" xmlns:p="http://schemas.openxmlformats.org/presentationml/2006/main">
  <p:tag name="MH" val="20171015185735"/>
  <p:tag name="MH_LIBRARY" val="GRAPHIC"/>
  <p:tag name="MH_TYPE" val="SubTitle"/>
  <p:tag name="MH_ORDER" val="3"/>
  <p:tag name="PA" val="v3.2.0"/>
</p:tagLst>
</file>

<file path=ppt/tags/tag64.xml><?xml version="1.0" encoding="utf-8"?>
<p:tagLst xmlns:a="http://schemas.openxmlformats.org/drawingml/2006/main" xmlns:r="http://schemas.openxmlformats.org/officeDocument/2006/relationships" xmlns:p="http://schemas.openxmlformats.org/presentationml/2006/main">
  <p:tag name="MH" val="20171015185735"/>
  <p:tag name="MH_LIBRARY" val="GRAPHIC"/>
  <p:tag name="MH_TYPE" val="Other"/>
  <p:tag name="MH_ORDER" val="5"/>
  <p:tag name="PA" val="v3.2.0"/>
</p:tagLst>
</file>

<file path=ppt/tags/tag65.xml><?xml version="1.0" encoding="utf-8"?>
<p:tagLst xmlns:a="http://schemas.openxmlformats.org/drawingml/2006/main" xmlns:r="http://schemas.openxmlformats.org/officeDocument/2006/relationships" xmlns:p="http://schemas.openxmlformats.org/presentationml/2006/main">
  <p:tag name="MH" val="20171015185735"/>
  <p:tag name="MH_LIBRARY" val="GRAPHIC"/>
  <p:tag name="MH_TYPE" val="SubTitle"/>
  <p:tag name="MH_ORDER" val="5"/>
  <p:tag name="PA" val="v3.2.0"/>
</p:tagLst>
</file>

<file path=ppt/tags/tag66.xml><?xml version="1.0" encoding="utf-8"?>
<p:tagLst xmlns:a="http://schemas.openxmlformats.org/drawingml/2006/main" xmlns:r="http://schemas.openxmlformats.org/officeDocument/2006/relationships" xmlns:p="http://schemas.openxmlformats.org/presentationml/2006/main">
  <p:tag name="MH" val="20171015185735"/>
  <p:tag name="MH_LIBRARY" val="GRAPHIC"/>
  <p:tag name="MH_TYPE" val="Other"/>
  <p:tag name="MH_ORDER" val="2"/>
  <p:tag name="PA" val="v3.2.0"/>
</p:tagLst>
</file>

<file path=ppt/tags/tag67.xml><?xml version="1.0" encoding="utf-8"?>
<p:tagLst xmlns:a="http://schemas.openxmlformats.org/drawingml/2006/main" xmlns:r="http://schemas.openxmlformats.org/officeDocument/2006/relationships" xmlns:p="http://schemas.openxmlformats.org/presentationml/2006/main">
  <p:tag name="MH" val="20171015185735"/>
  <p:tag name="MH_LIBRARY" val="GRAPHIC"/>
  <p:tag name="MH_TYPE" val="SubTitle"/>
  <p:tag name="MH_ORDER" val="2"/>
  <p:tag name="PA" val="v3.2.0"/>
</p:tagLst>
</file>

<file path=ppt/tags/tag68.xml><?xml version="1.0" encoding="utf-8"?>
<p:tagLst xmlns:a="http://schemas.openxmlformats.org/drawingml/2006/main" xmlns:r="http://schemas.openxmlformats.org/officeDocument/2006/relationships" xmlns:p="http://schemas.openxmlformats.org/presentationml/2006/main">
  <p:tag name="MH" val="20171015153257"/>
  <p:tag name="MH_LIBRARY" val="GRAPHIC"/>
</p:tagLst>
</file>

<file path=ppt/tags/tag69.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4"/>
  <p:tag name="PA" val="v3.2.0"/>
</p:tagLst>
</file>

<file path=ppt/tags/tag7.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NUMBER"/>
  <p:tag name="ID" val="547146"/>
  <p:tag name="MH_ORDER" val="2"/>
  <p:tag name="PA" val="v3.2.0"/>
</p:tagLst>
</file>

<file path=ppt/tags/tag70.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Straight Connector 9"/>
  <p:tag name="PA" val="v3.2.0"/>
</p:tagLst>
</file>

<file path=ppt/tags/tag71.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Rectangle 2"/>
  <p:tag name="PA" val="v3.2.0"/>
</p:tagLst>
</file>

<file path=ppt/tags/tag8.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ENTRY"/>
  <p:tag name="ID" val="547146"/>
  <p:tag name="MH_ORDER" val="3"/>
  <p:tag name="PA" val="v3.2.0"/>
</p:tagLst>
</file>

<file path=ppt/tags/tag9.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NUMBER"/>
  <p:tag name="ID" val="547146"/>
  <p:tag name="MH_ORDER" val="3"/>
  <p:tag name="PA" val="v3.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rgbClr val="000000"/>
      </a:dk1>
      <a:lt1>
        <a:srgbClr val="FFFFFF"/>
      </a:lt1>
      <a:dk2>
        <a:srgbClr val="44546A"/>
      </a:dk2>
      <a:lt2>
        <a:srgbClr val="E7E6E6"/>
      </a:lt2>
      <a:accent1>
        <a:srgbClr val="063D54"/>
      </a:accent1>
      <a:accent2>
        <a:srgbClr val="ED7D31"/>
      </a:accent2>
      <a:accent3>
        <a:srgbClr val="A5A5A5"/>
      </a:accent3>
      <a:accent4>
        <a:srgbClr val="FFC000"/>
      </a:accent4>
      <a:accent5>
        <a:srgbClr val="E2E2E2"/>
      </a:accent5>
      <a:accent6>
        <a:srgbClr val="70AD47"/>
      </a:accent6>
      <a:hlink>
        <a:srgbClr val="D3D4D4"/>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063D54"/>
    </a:accent1>
    <a:accent2>
      <a:srgbClr val="ED7D31"/>
    </a:accent2>
    <a:accent3>
      <a:srgbClr val="A5A5A5"/>
    </a:accent3>
    <a:accent4>
      <a:srgbClr val="FFC000"/>
    </a:accent4>
    <a:accent5>
      <a:srgbClr val="E2E2E2"/>
    </a:accent5>
    <a:accent6>
      <a:srgbClr val="70AD47"/>
    </a:accent6>
    <a:hlink>
      <a:srgbClr val="D3D4D4"/>
    </a:hlink>
    <a:folHlink>
      <a:srgbClr val="954F72"/>
    </a:folHlink>
  </a:clrScheme>
</a:themeOverride>
</file>

<file path=ppt/theme/themeOverride2.xml><?xml version="1.0" encoding="utf-8"?>
<a:themeOverride xmlns:a="http://schemas.openxmlformats.org/drawingml/2006/main">
  <a:clrScheme name="Office">
    <a:dk1>
      <a:srgbClr val="000000"/>
    </a:dk1>
    <a:lt1>
      <a:srgbClr val="FFFFFF"/>
    </a:lt1>
    <a:dk2>
      <a:srgbClr val="44546A"/>
    </a:dk2>
    <a:lt2>
      <a:srgbClr val="E7E6E6"/>
    </a:lt2>
    <a:accent1>
      <a:srgbClr val="063D54"/>
    </a:accent1>
    <a:accent2>
      <a:srgbClr val="ED7D31"/>
    </a:accent2>
    <a:accent3>
      <a:srgbClr val="A5A5A5"/>
    </a:accent3>
    <a:accent4>
      <a:srgbClr val="FFC000"/>
    </a:accent4>
    <a:accent5>
      <a:srgbClr val="E2E2E2"/>
    </a:accent5>
    <a:accent6>
      <a:srgbClr val="70AD47"/>
    </a:accent6>
    <a:hlink>
      <a:srgbClr val="D3D4D4"/>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4047</TotalTime>
  <Words>2922</Words>
  <Application>Microsoft Office PowerPoint</Application>
  <PresentationFormat>宽屏</PresentationFormat>
  <Paragraphs>195</Paragraphs>
  <Slides>37</Slides>
  <Notes>25</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37</vt:i4>
      </vt:variant>
    </vt:vector>
  </HeadingPairs>
  <TitlesOfParts>
    <vt:vector size="49" baseType="lpstr">
      <vt:lpstr>Arial Unicode MS</vt:lpstr>
      <vt:lpstr>Gungsuh</vt:lpstr>
      <vt:lpstr>Lato Regular</vt:lpstr>
      <vt:lpstr>等线</vt:lpstr>
      <vt:lpstr>等线 Light</vt:lpstr>
      <vt:lpstr>宋体</vt:lpstr>
      <vt:lpstr>微软雅黑</vt:lpstr>
      <vt:lpstr>Arial</vt:lpstr>
      <vt:lpstr>Calibri</vt:lpstr>
      <vt:lpstr>Times New Roman</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Master</dc:creator>
  <cp:lastModifiedBy>Master</cp:lastModifiedBy>
  <cp:revision>89</cp:revision>
  <dcterms:created xsi:type="dcterms:W3CDTF">2018-05-27T08:28:33Z</dcterms:created>
  <dcterms:modified xsi:type="dcterms:W3CDTF">2018-06-19T08:02:00Z</dcterms:modified>
</cp:coreProperties>
</file>